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xls" ContentType="application/vnd.ms-excel"/>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omments/comment1.xml" ContentType="application/vnd.openxmlformats-officedocument.presentationml.comments+xml"/>
  <Override PartName="/ppt/notesSlides/notesSlide40.xml" ContentType="application/vnd.openxmlformats-officedocument.presentationml.notesSlide+xml"/>
  <Override PartName="/ppt/comments/comment2.xml" ContentType="application/vnd.openxmlformats-officedocument.presentationml.comment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omments/comment3.xml" ContentType="application/vnd.openxmlformats-officedocument.presentationml.comment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800" r:id="rId2"/>
    <p:sldMasterId id="2147483812" r:id="rId3"/>
    <p:sldMasterId id="2147483824" r:id="rId4"/>
  </p:sldMasterIdLst>
  <p:notesMasterIdLst>
    <p:notesMasterId r:id="rId61"/>
  </p:notesMasterIdLst>
  <p:handoutMasterIdLst>
    <p:handoutMasterId r:id="rId62"/>
  </p:handoutMasterIdLst>
  <p:sldIdLst>
    <p:sldId id="576" r:id="rId5"/>
    <p:sldId id="669" r:id="rId6"/>
    <p:sldId id="503" r:id="rId7"/>
    <p:sldId id="682" r:id="rId8"/>
    <p:sldId id="689" r:id="rId9"/>
    <p:sldId id="687" r:id="rId10"/>
    <p:sldId id="686" r:id="rId11"/>
    <p:sldId id="692" r:id="rId12"/>
    <p:sldId id="693" r:id="rId13"/>
    <p:sldId id="684" r:id="rId14"/>
    <p:sldId id="696" r:id="rId15"/>
    <p:sldId id="554" r:id="rId16"/>
    <p:sldId id="694" r:id="rId17"/>
    <p:sldId id="695" r:id="rId18"/>
    <p:sldId id="697" r:id="rId19"/>
    <p:sldId id="698" r:id="rId20"/>
    <p:sldId id="699" r:id="rId21"/>
    <p:sldId id="700" r:id="rId22"/>
    <p:sldId id="701" r:id="rId23"/>
    <p:sldId id="702" r:id="rId24"/>
    <p:sldId id="703" r:id="rId25"/>
    <p:sldId id="704" r:id="rId26"/>
    <p:sldId id="705" r:id="rId27"/>
    <p:sldId id="706" r:id="rId28"/>
    <p:sldId id="707" r:id="rId29"/>
    <p:sldId id="708" r:id="rId30"/>
    <p:sldId id="709" r:id="rId31"/>
    <p:sldId id="710" r:id="rId32"/>
    <p:sldId id="711" r:id="rId33"/>
    <p:sldId id="712" r:id="rId34"/>
    <p:sldId id="763" r:id="rId35"/>
    <p:sldId id="764" r:id="rId36"/>
    <p:sldId id="765" r:id="rId37"/>
    <p:sldId id="766" r:id="rId38"/>
    <p:sldId id="767" r:id="rId39"/>
    <p:sldId id="768" r:id="rId40"/>
    <p:sldId id="769" r:id="rId41"/>
    <p:sldId id="770" r:id="rId42"/>
    <p:sldId id="771" r:id="rId43"/>
    <p:sldId id="772" r:id="rId44"/>
    <p:sldId id="773" r:id="rId45"/>
    <p:sldId id="774" r:id="rId46"/>
    <p:sldId id="775" r:id="rId47"/>
    <p:sldId id="776" r:id="rId48"/>
    <p:sldId id="777" r:id="rId49"/>
    <p:sldId id="778" r:id="rId50"/>
    <p:sldId id="779" r:id="rId51"/>
    <p:sldId id="780" r:id="rId52"/>
    <p:sldId id="781" r:id="rId53"/>
    <p:sldId id="721" r:id="rId54"/>
    <p:sldId id="722" r:id="rId55"/>
    <p:sldId id="723" r:id="rId56"/>
    <p:sldId id="724" r:id="rId57"/>
    <p:sldId id="725" r:id="rId58"/>
    <p:sldId id="726" r:id="rId59"/>
    <p:sldId id="688" r:id="rId60"/>
  </p:sldIdLst>
  <p:sldSz cx="9144000" cy="6858000" type="screen4x3"/>
  <p:notesSz cx="7026275" cy="9312275"/>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61545E32-FA5F-4CAD-BEC7-25575EF5EA1D}">
          <p14:sldIdLst>
            <p14:sldId id="576"/>
            <p14:sldId id="669"/>
            <p14:sldId id="503"/>
            <p14:sldId id="682"/>
            <p14:sldId id="689"/>
            <p14:sldId id="687"/>
            <p14:sldId id="686"/>
            <p14:sldId id="692"/>
            <p14:sldId id="693"/>
            <p14:sldId id="684"/>
            <p14:sldId id="696"/>
            <p14:sldId id="554"/>
            <p14:sldId id="694"/>
            <p14:sldId id="695"/>
          </p14:sldIdLst>
        </p14:section>
        <p14:section name="Hope Johnston" id="{4FF72650-5A96-4FF0-A1B7-22AE5F55B82C}">
          <p14:sldIdLst>
            <p14:sldId id="697"/>
            <p14:sldId id="698"/>
            <p14:sldId id="699"/>
            <p14:sldId id="700"/>
            <p14:sldId id="701"/>
            <p14:sldId id="702"/>
            <p14:sldId id="703"/>
            <p14:sldId id="704"/>
            <p14:sldId id="705"/>
            <p14:sldId id="706"/>
            <p14:sldId id="707"/>
            <p14:sldId id="708"/>
            <p14:sldId id="709"/>
            <p14:sldId id="710"/>
            <p14:sldId id="711"/>
            <p14:sldId id="712"/>
          </p14:sldIdLst>
        </p14:section>
        <p14:section name="Montoya" id="{17A25BB7-4EBF-42F9-8C23-9AFFFFE5D7F5}">
          <p14:sldIdLst>
            <p14:sldId id="763"/>
            <p14:sldId id="764"/>
            <p14:sldId id="765"/>
            <p14:sldId id="766"/>
            <p14:sldId id="767"/>
            <p14:sldId id="768"/>
            <p14:sldId id="769"/>
            <p14:sldId id="770"/>
            <p14:sldId id="771"/>
            <p14:sldId id="772"/>
            <p14:sldId id="773"/>
            <p14:sldId id="774"/>
            <p14:sldId id="775"/>
            <p14:sldId id="776"/>
            <p14:sldId id="777"/>
            <p14:sldId id="778"/>
            <p14:sldId id="779"/>
            <p14:sldId id="780"/>
            <p14:sldId id="781"/>
          </p14:sldIdLst>
        </p14:section>
        <p14:section name="Ray" id="{35A786E0-F222-434B-904A-3467DC2FB4DE}">
          <p14:sldIdLst>
            <p14:sldId id="721"/>
            <p14:sldId id="722"/>
            <p14:sldId id="723"/>
            <p14:sldId id="724"/>
            <p14:sldId id="725"/>
            <p14:sldId id="726"/>
          </p14:sldIdLst>
        </p14:section>
        <p14:section name="Wrap Up" id="{12A0CCDD-2A38-49CB-BEBF-18EFE817175A}">
          <p14:sldIdLst>
            <p14:sldId id="688"/>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oseane" initials="ra" lastIdx="18"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FFFF99"/>
    <a:srgbClr val="FFFF00"/>
    <a:srgbClr val="FFFF66"/>
    <a:srgbClr val="FFFFFF"/>
    <a:srgbClr val="33CC33"/>
    <a:srgbClr val="A8F6E9"/>
    <a:srgbClr val="65D7FF"/>
    <a:srgbClr val="FF9900"/>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72" autoAdjust="0"/>
    <p:restoredTop sz="93202" autoAdjust="0"/>
  </p:normalViewPr>
  <p:slideViewPr>
    <p:cSldViewPr>
      <p:cViewPr varScale="1">
        <p:scale>
          <a:sx n="64" d="100"/>
          <a:sy n="64" d="100"/>
        </p:scale>
        <p:origin x="-70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55" d="100"/>
          <a:sy n="55" d="100"/>
        </p:scale>
        <p:origin x="-1806" y="-96"/>
      </p:cViewPr>
      <p:guideLst>
        <p:guide orient="horz" pos="2933"/>
        <p:guide pos="221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Chart%20in%20Microsoft%20PowerPoint"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Chart%20in%20Microsoft%20PowerPoint" TargetMode="External"/><Relationship Id="rId1" Type="http://schemas.openxmlformats.org/officeDocument/2006/relationships/image" Target="../media/image11.jp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400"/>
            </a:pPr>
            <a:r>
              <a:rPr lang="en-US" sz="2400" dirty="0"/>
              <a:t>State </a:t>
            </a:r>
            <a:r>
              <a:rPr lang="en-US" sz="2400" dirty="0" smtClean="0"/>
              <a:t>Annual </a:t>
            </a:r>
            <a:r>
              <a:rPr lang="en-US" sz="2400" dirty="0"/>
              <a:t>Budget Increases</a:t>
            </a:r>
          </a:p>
        </c:rich>
      </c:tx>
      <c:layout/>
      <c:overlay val="0"/>
    </c:title>
    <c:autoTitleDeleted val="0"/>
    <c:plotArea>
      <c:layout/>
      <c:lineChart>
        <c:grouping val="stacked"/>
        <c:varyColors val="0"/>
        <c:ser>
          <c:idx val="0"/>
          <c:order val="0"/>
          <c:tx>
            <c:strRef>
              <c:f>'[Chart in Microsoft PowerPoint]Sheet2'!$A$2</c:f>
              <c:strCache>
                <c:ptCount val="1"/>
                <c:pt idx="0">
                  <c:v>Nominal</c:v>
                </c:pt>
              </c:strCache>
            </c:strRef>
          </c:tx>
          <c:spPr>
            <a:ln w="57150" cap="rnd">
              <a:solidFill>
                <a:srgbClr val="C00000"/>
              </a:solidFill>
              <a:bevel/>
            </a:ln>
          </c:spPr>
          <c:marker>
            <c:symbol val="none"/>
          </c:marker>
          <c:cat>
            <c:numRef>
              <c:f>'[Chart in Microsoft PowerPoint]Sheet2'!$B$1:$M$1</c:f>
              <c:numCache>
                <c:formatCode>General</c:formatCode>
                <c:ptCount val="12"/>
                <c:pt idx="0">
                  <c:v>2001</c:v>
                </c:pt>
                <c:pt idx="1">
                  <c:v>2002</c:v>
                </c:pt>
                <c:pt idx="2">
                  <c:v>2003</c:v>
                </c:pt>
                <c:pt idx="3">
                  <c:v>2004</c:v>
                </c:pt>
                <c:pt idx="4">
                  <c:v>2005</c:v>
                </c:pt>
                <c:pt idx="5">
                  <c:v>2006</c:v>
                </c:pt>
                <c:pt idx="6">
                  <c:v>2007</c:v>
                </c:pt>
                <c:pt idx="7">
                  <c:v>2008</c:v>
                </c:pt>
                <c:pt idx="8">
                  <c:v>2009</c:v>
                </c:pt>
                <c:pt idx="9">
                  <c:v>2010</c:v>
                </c:pt>
                <c:pt idx="10">
                  <c:v>2011</c:v>
                </c:pt>
                <c:pt idx="11">
                  <c:v>2012</c:v>
                </c:pt>
              </c:numCache>
            </c:numRef>
          </c:cat>
          <c:val>
            <c:numRef>
              <c:f>'[Chart in Microsoft PowerPoint]Sheet2'!$B$2:$M$2</c:f>
              <c:numCache>
                <c:formatCode>General</c:formatCode>
                <c:ptCount val="12"/>
                <c:pt idx="0">
                  <c:v>8.3000000000000007</c:v>
                </c:pt>
                <c:pt idx="1">
                  <c:v>1.3</c:v>
                </c:pt>
                <c:pt idx="2">
                  <c:v>0.6</c:v>
                </c:pt>
                <c:pt idx="3">
                  <c:v>3</c:v>
                </c:pt>
                <c:pt idx="4">
                  <c:v>6.5</c:v>
                </c:pt>
                <c:pt idx="5">
                  <c:v>8.6999999999999993</c:v>
                </c:pt>
                <c:pt idx="6">
                  <c:v>9.4</c:v>
                </c:pt>
                <c:pt idx="7">
                  <c:v>4.9000000000000004</c:v>
                </c:pt>
                <c:pt idx="8">
                  <c:v>-3.8</c:v>
                </c:pt>
                <c:pt idx="9">
                  <c:v>-6.3</c:v>
                </c:pt>
                <c:pt idx="10">
                  <c:v>5.2</c:v>
                </c:pt>
                <c:pt idx="11">
                  <c:v>2.6</c:v>
                </c:pt>
              </c:numCache>
            </c:numRef>
          </c:val>
          <c:smooth val="0"/>
        </c:ser>
        <c:dLbls>
          <c:showLegendKey val="0"/>
          <c:showVal val="0"/>
          <c:showCatName val="0"/>
          <c:showSerName val="0"/>
          <c:showPercent val="0"/>
          <c:showBubbleSize val="0"/>
        </c:dLbls>
        <c:marker val="1"/>
        <c:smooth val="0"/>
        <c:axId val="51208960"/>
        <c:axId val="51720192"/>
      </c:lineChart>
      <c:catAx>
        <c:axId val="51208960"/>
        <c:scaling>
          <c:orientation val="minMax"/>
        </c:scaling>
        <c:delete val="0"/>
        <c:axPos val="b"/>
        <c:numFmt formatCode="General" sourceLinked="1"/>
        <c:majorTickMark val="none"/>
        <c:minorTickMark val="none"/>
        <c:tickLblPos val="nextTo"/>
        <c:txPr>
          <a:bodyPr/>
          <a:lstStyle/>
          <a:p>
            <a:pPr>
              <a:defRPr sz="1400"/>
            </a:pPr>
            <a:endParaRPr lang="en-US"/>
          </a:p>
        </c:txPr>
        <c:crossAx val="51720192"/>
        <c:crosses val="autoZero"/>
        <c:auto val="1"/>
        <c:lblAlgn val="ctr"/>
        <c:lblOffset val="100"/>
        <c:noMultiLvlLbl val="0"/>
      </c:catAx>
      <c:valAx>
        <c:axId val="51720192"/>
        <c:scaling>
          <c:orientation val="minMax"/>
        </c:scaling>
        <c:delete val="0"/>
        <c:axPos val="l"/>
        <c:majorGridlines/>
        <c:numFmt formatCode="General" sourceLinked="1"/>
        <c:majorTickMark val="none"/>
        <c:minorTickMark val="none"/>
        <c:tickLblPos val="nextTo"/>
        <c:spPr>
          <a:ln w="9525">
            <a:noFill/>
          </a:ln>
        </c:spPr>
        <c:txPr>
          <a:bodyPr/>
          <a:lstStyle/>
          <a:p>
            <a:pPr>
              <a:defRPr sz="1600"/>
            </a:pPr>
            <a:endParaRPr lang="en-US"/>
          </a:p>
        </c:txPr>
        <c:crossAx val="51208960"/>
        <c:crosses val="autoZero"/>
        <c:crossBetween val="between"/>
      </c:valAx>
    </c:plotArea>
    <c:legend>
      <c:legendPos val="b"/>
      <c:layout/>
      <c:overlay val="0"/>
      <c:txPr>
        <a:bodyPr/>
        <a:lstStyle/>
        <a:p>
          <a:pPr>
            <a:defRPr sz="2000"/>
          </a:pPr>
          <a:endParaRPr lang="en-US"/>
        </a:p>
      </c:txPr>
    </c:legend>
    <c:plotVisOnly val="1"/>
    <c:dispBlanksAs val="gap"/>
    <c:showDLblsOverMax val="0"/>
  </c:chart>
  <c:spPr>
    <a:solidFill>
      <a:srgbClr val="FFFF66"/>
    </a:solidFill>
    <a:ln>
      <a:solidFill>
        <a:schemeClr val="accent1"/>
      </a:solid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solidFill>
                  <a:schemeClr val="tx1"/>
                </a:solidFill>
              </a:defRPr>
            </a:pPr>
            <a:r>
              <a:rPr lang="en-US" sz="2400" dirty="0">
                <a:solidFill>
                  <a:schemeClr val="tx1"/>
                </a:solidFill>
              </a:rPr>
              <a:t>Annual Percentage Change in El/Sec Ed Expenditures, all funds (state + national)</a:t>
            </a:r>
          </a:p>
        </c:rich>
      </c:tx>
      <c:layout/>
      <c:overlay val="0"/>
    </c:title>
    <c:autoTitleDeleted val="0"/>
    <c:plotArea>
      <c:layout/>
      <c:barChart>
        <c:barDir val="col"/>
        <c:grouping val="clustered"/>
        <c:varyColors val="0"/>
        <c:ser>
          <c:idx val="0"/>
          <c:order val="0"/>
          <c:tx>
            <c:strRef>
              <c:f>'[Chart in Microsoft PowerPoint]Sheet2'!$A$6</c:f>
              <c:strCache>
                <c:ptCount val="1"/>
                <c:pt idx="0">
                  <c:v>Annual Percentage Change in El/Sec Ed Expenditures, all funds (state + national)</c:v>
                </c:pt>
              </c:strCache>
            </c:strRef>
          </c:tx>
          <c: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12700">
              <a:solidFill>
                <a:srgbClr val="008000"/>
              </a:solidFill>
            </a:ln>
          </c:spPr>
          <c:invertIfNegative val="0"/>
          <c:cat>
            <c:numRef>
              <c:f>'[Chart in Microsoft PowerPoint]Sheet2'!$B$5:$F$5</c:f>
              <c:numCache>
                <c:formatCode>General</c:formatCode>
                <c:ptCount val="5"/>
                <c:pt idx="0">
                  <c:v>2006</c:v>
                </c:pt>
                <c:pt idx="1">
                  <c:v>2007</c:v>
                </c:pt>
                <c:pt idx="2">
                  <c:v>2008</c:v>
                </c:pt>
                <c:pt idx="3">
                  <c:v>2009</c:v>
                </c:pt>
                <c:pt idx="4">
                  <c:v>2010</c:v>
                </c:pt>
              </c:numCache>
            </c:numRef>
          </c:cat>
          <c:val>
            <c:numRef>
              <c:f>'[Chart in Microsoft PowerPoint]Sheet2'!$B$6:$F$6</c:f>
              <c:numCache>
                <c:formatCode>General</c:formatCode>
                <c:ptCount val="5"/>
                <c:pt idx="0">
                  <c:v>5.9</c:v>
                </c:pt>
                <c:pt idx="1">
                  <c:v>6.7</c:v>
                </c:pt>
                <c:pt idx="2">
                  <c:v>5.9</c:v>
                </c:pt>
                <c:pt idx="3">
                  <c:v>3.2</c:v>
                </c:pt>
                <c:pt idx="4">
                  <c:v>0.6</c:v>
                </c:pt>
              </c:numCache>
            </c:numRef>
          </c:val>
        </c:ser>
        <c:dLbls>
          <c:showLegendKey val="0"/>
          <c:showVal val="0"/>
          <c:showCatName val="0"/>
          <c:showSerName val="0"/>
          <c:showPercent val="0"/>
          <c:showBubbleSize val="0"/>
        </c:dLbls>
        <c:gapWidth val="75"/>
        <c:axId val="86497152"/>
        <c:axId val="86498688"/>
      </c:barChart>
      <c:catAx>
        <c:axId val="86497152"/>
        <c:scaling>
          <c:orientation val="minMax"/>
        </c:scaling>
        <c:delete val="0"/>
        <c:axPos val="b"/>
        <c:numFmt formatCode="General" sourceLinked="1"/>
        <c:majorTickMark val="none"/>
        <c:minorTickMark val="none"/>
        <c:tickLblPos val="nextTo"/>
        <c:txPr>
          <a:bodyPr/>
          <a:lstStyle/>
          <a:p>
            <a:pPr>
              <a:defRPr sz="1800"/>
            </a:pPr>
            <a:endParaRPr lang="en-US"/>
          </a:p>
        </c:txPr>
        <c:crossAx val="86498688"/>
        <c:crosses val="autoZero"/>
        <c:auto val="1"/>
        <c:lblAlgn val="ctr"/>
        <c:lblOffset val="100"/>
        <c:noMultiLvlLbl val="0"/>
      </c:catAx>
      <c:valAx>
        <c:axId val="86498688"/>
        <c:scaling>
          <c:orientation val="minMax"/>
          <c:max val="7"/>
        </c:scaling>
        <c:delete val="0"/>
        <c:axPos val="l"/>
        <c:majorGridlines/>
        <c:numFmt formatCode="General" sourceLinked="1"/>
        <c:majorTickMark val="none"/>
        <c:minorTickMark val="none"/>
        <c:tickLblPos val="nextTo"/>
        <c:spPr>
          <a:ln w="9525">
            <a:noFill/>
          </a:ln>
        </c:spPr>
        <c:txPr>
          <a:bodyPr/>
          <a:lstStyle/>
          <a:p>
            <a:pPr>
              <a:defRPr sz="1800"/>
            </a:pPr>
            <a:endParaRPr lang="en-US"/>
          </a:p>
        </c:txPr>
        <c:crossAx val="86497152"/>
        <c:crosses val="autoZero"/>
        <c:crossBetween val="between"/>
      </c:valAx>
    </c:plotArea>
    <c:plotVisOnly val="1"/>
    <c:dispBlanksAs val="gap"/>
    <c:showDLblsOverMax val="0"/>
  </c:chart>
  <c:spPr>
    <a:solidFill>
      <a:srgbClr val="FFFF66"/>
    </a:solidFill>
  </c:spPr>
  <c:externalData r:id="rId2">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0" dt="2011-05-16T16:20:56.287" idx="16">
    <p:pos x="10" y="-198"/>
    <p:text>
Adaptive software provides:
- Individualized practice for the range of learners;
- Collects data based on individual responses;
- Adjusts instruction to meet student at his/her level accelerating path to rweading mastery;
- Builds background knowledge;
- Leads to mastery of key vocabulary;
- Develops spelling, reading fluency and comprehension skills/strategies.
</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1-05-16T16:21:45.910" idx="17">
    <p:pos x="-22" y="18"/>
    <p:text>Audiobooks, paperbacks and eReads provides:
- Opportunities for modeled and independent reading with 50% fiction and 50%  non-fioction;
- Opportunitiy to hear dood reading models while accessing grade-level literature;
- Access to addaitional nonfiction from school/home or anywhere srttudents have internet access.</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1-05-16T16:19:08.448" idx="18">
    <p:pos x="4267" y="903"/>
    <p:text>Teacher, leadership and student dashboards are command stations that facilitate effective teaching, leading and learning.  The dashboards help schools and districts develop human capital by providing teachers and leaders with:
- Tools they need for successful implementation; 
- Data snapshots and daily instructional overviews
- Report Scheduler
- On-the-job PD with instructional video
- Supports students in building executive function, taking ownership over their own learning and tracks progress. </p:text>
  </p:cm>
</p:cmLst>
</file>

<file path=ppt/drawings/_rels/vmlDrawing1.v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image" Target="../media/image1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44719" cy="465932"/>
          </a:xfrm>
          <a:prstGeom prst="rect">
            <a:avLst/>
          </a:prstGeom>
        </p:spPr>
        <p:txBody>
          <a:bodyPr vert="horz" lIns="94092" tIns="47047" rIns="94092" bIns="47047" rtlCol="0"/>
          <a:lstStyle>
            <a:lvl1pPr algn="l">
              <a:defRPr sz="1200"/>
            </a:lvl1pPr>
          </a:lstStyle>
          <a:p>
            <a:pPr>
              <a:defRPr/>
            </a:pPr>
            <a:endParaRPr lang="en-US"/>
          </a:p>
        </p:txBody>
      </p:sp>
      <p:sp>
        <p:nvSpPr>
          <p:cNvPr id="3" name="Date Placeholder 2"/>
          <p:cNvSpPr>
            <a:spLocks noGrp="1"/>
          </p:cNvSpPr>
          <p:nvPr>
            <p:ph type="dt" sz="quarter" idx="1"/>
          </p:nvPr>
        </p:nvSpPr>
        <p:spPr>
          <a:xfrm>
            <a:off x="3979931" y="0"/>
            <a:ext cx="3044719" cy="465932"/>
          </a:xfrm>
          <a:prstGeom prst="rect">
            <a:avLst/>
          </a:prstGeom>
        </p:spPr>
        <p:txBody>
          <a:bodyPr vert="horz" lIns="94092" tIns="47047" rIns="94092" bIns="47047" rtlCol="0"/>
          <a:lstStyle>
            <a:lvl1pPr algn="r">
              <a:defRPr sz="1200"/>
            </a:lvl1pPr>
          </a:lstStyle>
          <a:p>
            <a:pPr>
              <a:defRPr/>
            </a:pPr>
            <a:fld id="{F87C7BC5-6F11-4963-9245-20383FEEBD96}" type="datetimeFigureOut">
              <a:rPr lang="en-US"/>
              <a:pPr>
                <a:defRPr/>
              </a:pPr>
              <a:t>11/14/2011</a:t>
            </a:fld>
            <a:endParaRPr lang="en-US" dirty="0"/>
          </a:p>
        </p:txBody>
      </p:sp>
      <p:sp>
        <p:nvSpPr>
          <p:cNvPr id="4" name="Footer Placeholder 3"/>
          <p:cNvSpPr>
            <a:spLocks noGrp="1"/>
          </p:cNvSpPr>
          <p:nvPr>
            <p:ph type="ftr" sz="quarter" idx="2"/>
          </p:nvPr>
        </p:nvSpPr>
        <p:spPr>
          <a:xfrm>
            <a:off x="1" y="8844753"/>
            <a:ext cx="3044719" cy="465932"/>
          </a:xfrm>
          <a:prstGeom prst="rect">
            <a:avLst/>
          </a:prstGeom>
        </p:spPr>
        <p:txBody>
          <a:bodyPr vert="horz" lIns="94092" tIns="47047" rIns="94092" bIns="47047"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979931" y="8844753"/>
            <a:ext cx="3044719" cy="465932"/>
          </a:xfrm>
          <a:prstGeom prst="rect">
            <a:avLst/>
          </a:prstGeom>
        </p:spPr>
        <p:txBody>
          <a:bodyPr vert="horz" lIns="94092" tIns="47047" rIns="94092" bIns="47047" rtlCol="0" anchor="b"/>
          <a:lstStyle>
            <a:lvl1pPr algn="r">
              <a:defRPr sz="1200"/>
            </a:lvl1pPr>
          </a:lstStyle>
          <a:p>
            <a:pPr>
              <a:defRPr/>
            </a:pPr>
            <a:fld id="{80DE4DB3-C078-461B-A17B-2C22A26DE924}" type="slidenum">
              <a:rPr lang="en-US"/>
              <a:pPr>
                <a:defRPr/>
              </a:pPr>
              <a:t>‹#›</a:t>
            </a:fld>
            <a:endParaRPr lang="en-US" dirty="0"/>
          </a:p>
        </p:txBody>
      </p:sp>
    </p:spTree>
    <p:extLst>
      <p:ext uri="{BB962C8B-B14F-4D97-AF65-F5344CB8AC3E}">
        <p14:creationId xmlns:p14="http://schemas.microsoft.com/office/powerpoint/2010/main" val="22442656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44719" cy="465932"/>
          </a:xfrm>
          <a:prstGeom prst="rect">
            <a:avLst/>
          </a:prstGeom>
          <a:noFill/>
          <a:ln w="9525">
            <a:noFill/>
            <a:miter lim="800000"/>
            <a:headEnd/>
            <a:tailEnd/>
          </a:ln>
          <a:effectLst/>
        </p:spPr>
        <p:txBody>
          <a:bodyPr vert="horz" wrap="square" lIns="94086" tIns="47044" rIns="94086" bIns="47044" numCol="1" anchor="t" anchorCtr="0" compatLnSpc="1">
            <a:prstTxWarp prst="textNoShape">
              <a:avLst/>
            </a:prstTxWarp>
          </a:bodyPr>
          <a:lstStyle>
            <a:lvl1pPr>
              <a:defRPr sz="1200">
                <a:latin typeface="Arial" charset="0"/>
              </a:defRPr>
            </a:lvl1pPr>
          </a:lstStyle>
          <a:p>
            <a:pPr>
              <a:defRPr/>
            </a:pPr>
            <a:endParaRPr lang="en-US"/>
          </a:p>
        </p:txBody>
      </p:sp>
      <p:sp>
        <p:nvSpPr>
          <p:cNvPr id="4099" name="Rectangle 3"/>
          <p:cNvSpPr>
            <a:spLocks noGrp="1" noChangeArrowheads="1"/>
          </p:cNvSpPr>
          <p:nvPr>
            <p:ph type="dt" idx="1"/>
          </p:nvPr>
        </p:nvSpPr>
        <p:spPr bwMode="auto">
          <a:xfrm>
            <a:off x="3979931" y="0"/>
            <a:ext cx="3044719" cy="465932"/>
          </a:xfrm>
          <a:prstGeom prst="rect">
            <a:avLst/>
          </a:prstGeom>
          <a:noFill/>
          <a:ln w="9525">
            <a:noFill/>
            <a:miter lim="800000"/>
            <a:headEnd/>
            <a:tailEnd/>
          </a:ln>
          <a:effectLst/>
        </p:spPr>
        <p:txBody>
          <a:bodyPr vert="horz" wrap="square" lIns="94086" tIns="47044" rIns="94086" bIns="47044" numCol="1" anchor="t" anchorCtr="0" compatLnSpc="1">
            <a:prstTxWarp prst="textNoShape">
              <a:avLst/>
            </a:prstTxWarp>
          </a:bodyPr>
          <a:lstStyle>
            <a:lvl1pPr algn="r">
              <a:defRPr sz="1200">
                <a:latin typeface="Arial" charset="0"/>
              </a:defRPr>
            </a:lvl1pPr>
          </a:lstStyle>
          <a:p>
            <a:pPr>
              <a:defRPr/>
            </a:pPr>
            <a:endParaRPr lang="en-US"/>
          </a:p>
        </p:txBody>
      </p:sp>
      <p:sp>
        <p:nvSpPr>
          <p:cNvPr id="33796" name="Rectangle 4"/>
          <p:cNvSpPr>
            <a:spLocks noGrp="1" noRot="1" noChangeAspect="1" noChangeArrowheads="1" noTextEdit="1"/>
          </p:cNvSpPr>
          <p:nvPr>
            <p:ph type="sldImg" idx="2"/>
          </p:nvPr>
        </p:nvSpPr>
        <p:spPr bwMode="auto">
          <a:xfrm>
            <a:off x="1185863" y="698500"/>
            <a:ext cx="4654550" cy="349091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2628" y="4423968"/>
            <a:ext cx="5621020" cy="4190206"/>
          </a:xfrm>
          <a:prstGeom prst="rect">
            <a:avLst/>
          </a:prstGeom>
          <a:noFill/>
          <a:ln w="9525">
            <a:noFill/>
            <a:miter lim="800000"/>
            <a:headEnd/>
            <a:tailEnd/>
          </a:ln>
          <a:effectLst/>
        </p:spPr>
        <p:txBody>
          <a:bodyPr vert="horz" wrap="square" lIns="94086" tIns="47044" rIns="94086" bIns="4704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8844753"/>
            <a:ext cx="3044719" cy="465932"/>
          </a:xfrm>
          <a:prstGeom prst="rect">
            <a:avLst/>
          </a:prstGeom>
          <a:noFill/>
          <a:ln w="9525">
            <a:noFill/>
            <a:miter lim="800000"/>
            <a:headEnd/>
            <a:tailEnd/>
          </a:ln>
          <a:effectLst/>
        </p:spPr>
        <p:txBody>
          <a:bodyPr vert="horz" wrap="square" lIns="94086" tIns="47044" rIns="94086" bIns="47044" numCol="1" anchor="b" anchorCtr="0" compatLnSpc="1">
            <a:prstTxWarp prst="textNoShape">
              <a:avLst/>
            </a:prstTxWarp>
          </a:bodyPr>
          <a:lstStyle>
            <a:lvl1pPr>
              <a:defRPr sz="1200">
                <a:latin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979931" y="8844753"/>
            <a:ext cx="3044719" cy="465932"/>
          </a:xfrm>
          <a:prstGeom prst="rect">
            <a:avLst/>
          </a:prstGeom>
          <a:noFill/>
          <a:ln w="9525">
            <a:noFill/>
            <a:miter lim="800000"/>
            <a:headEnd/>
            <a:tailEnd/>
          </a:ln>
          <a:effectLst/>
        </p:spPr>
        <p:txBody>
          <a:bodyPr vert="horz" wrap="square" lIns="94086" tIns="47044" rIns="94086" bIns="47044" numCol="1" anchor="b" anchorCtr="0" compatLnSpc="1">
            <a:prstTxWarp prst="textNoShape">
              <a:avLst/>
            </a:prstTxWarp>
          </a:bodyPr>
          <a:lstStyle>
            <a:lvl1pPr algn="r">
              <a:defRPr sz="1200">
                <a:latin typeface="Arial" charset="0"/>
              </a:defRPr>
            </a:lvl1pPr>
          </a:lstStyle>
          <a:p>
            <a:pPr>
              <a:defRPr/>
            </a:pPr>
            <a:fld id="{E4206DCF-EC05-4145-85DF-C96A9049F9CF}" type="slidenum">
              <a:rPr lang="en-US"/>
              <a:pPr>
                <a:defRPr/>
              </a:pPr>
              <a:t>‹#›</a:t>
            </a:fld>
            <a:endParaRPr lang="en-US" dirty="0"/>
          </a:p>
        </p:txBody>
      </p:sp>
    </p:spTree>
    <p:extLst>
      <p:ext uri="{BB962C8B-B14F-4D97-AF65-F5344CB8AC3E}">
        <p14:creationId xmlns:p14="http://schemas.microsoft.com/office/powerpoint/2010/main" val="36705308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BE525923-9462-44D0-8D1E-6C0CC3712C40}" type="slidenum">
              <a:rPr lang="en-US" smtClean="0">
                <a:solidFill>
                  <a:prstClr val="black"/>
                </a:solidFill>
              </a:rPr>
              <a:pPr/>
              <a:t>1</a:t>
            </a:fld>
            <a:endParaRPr lang="en-US" smtClean="0">
              <a:solidFill>
                <a:prstClr val="black"/>
              </a:solidFill>
            </a:endParaRPr>
          </a:p>
        </p:txBody>
      </p:sp>
      <p:sp>
        <p:nvSpPr>
          <p:cNvPr id="34819" name="Rectangle 7"/>
          <p:cNvSpPr txBox="1">
            <a:spLocks noGrp="1" noChangeArrowheads="1"/>
          </p:cNvSpPr>
          <p:nvPr/>
        </p:nvSpPr>
        <p:spPr bwMode="auto">
          <a:xfrm>
            <a:off x="3979931" y="8844753"/>
            <a:ext cx="3044719" cy="465932"/>
          </a:xfrm>
          <a:prstGeom prst="rect">
            <a:avLst/>
          </a:prstGeom>
          <a:noFill/>
          <a:ln w="9525">
            <a:noFill/>
            <a:miter lim="800000"/>
            <a:headEnd/>
            <a:tailEnd/>
          </a:ln>
        </p:spPr>
        <p:txBody>
          <a:bodyPr lIns="94065" tIns="47033" rIns="94065" bIns="47033" anchor="b"/>
          <a:lstStyle/>
          <a:p>
            <a:pPr algn="r"/>
            <a:fld id="{D4767EA2-B305-481C-8030-46075BC2A389}" type="slidenum">
              <a:rPr lang="en-US" sz="1200">
                <a:solidFill>
                  <a:prstClr val="black"/>
                </a:solidFill>
              </a:rPr>
              <a:pPr algn="r"/>
              <a:t>1</a:t>
            </a:fld>
            <a:endParaRPr lang="en-US" sz="1200">
              <a:solidFill>
                <a:prstClr val="black"/>
              </a:solidFill>
            </a:endParaRPr>
          </a:p>
        </p:txBody>
      </p:sp>
      <p:sp>
        <p:nvSpPr>
          <p:cNvPr id="34820" name="Rectangle 2"/>
          <p:cNvSpPr>
            <a:spLocks noGrp="1" noRot="1" noChangeAspect="1" noChangeArrowheads="1" noTextEdit="1"/>
          </p:cNvSpPr>
          <p:nvPr>
            <p:ph type="sldImg"/>
          </p:nvPr>
        </p:nvSpPr>
        <p:spPr>
          <a:xfrm>
            <a:off x="1187450" y="698500"/>
            <a:ext cx="4654550" cy="3490913"/>
          </a:xfrm>
          <a:ln/>
        </p:spPr>
      </p:sp>
      <p:sp>
        <p:nvSpPr>
          <p:cNvPr id="34821" name="Rectangle 3"/>
          <p:cNvSpPr>
            <a:spLocks noGrp="1" noChangeArrowheads="1"/>
          </p:cNvSpPr>
          <p:nvPr>
            <p:ph type="body" idx="1"/>
          </p:nvPr>
        </p:nvSpPr>
        <p:spPr>
          <a:noFill/>
          <a:ln/>
        </p:spPr>
        <p:txBody>
          <a:bodyPr lIns="94065" tIns="47033" rIns="94065" bIns="47033"/>
          <a:lstStyle/>
          <a:p>
            <a:pPr eaLnBrk="1" hangingPunct="1"/>
            <a:r>
              <a:rPr lang="en-US" dirty="0" smtClean="0"/>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4FAFE5F4-3BA1-46D9-9F9F-F4D4F82B75D0}" type="slidenum">
              <a:rPr lang="en-US" smtClean="0">
                <a:solidFill>
                  <a:prstClr val="black"/>
                </a:solidFill>
              </a:rPr>
              <a:pPr/>
              <a:t>10</a:t>
            </a:fld>
            <a:endParaRPr lang="en-US" smtClean="0">
              <a:solidFill>
                <a:prstClr val="black"/>
              </a:solidFill>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pPr marL="291753" indent="-291753">
              <a:buFont typeface="Arial" pitchFamily="34" charset="0"/>
              <a:buChar char="•"/>
            </a:pPr>
            <a:r>
              <a:rPr lang="en-US" sz="1600" dirty="0"/>
              <a:t>The Charlotte-Gastonia-Concord MSA includes six counties in NC/SC: York, Cabarrus, Gaston, Union, Anson, Mecklenburg</a:t>
            </a:r>
          </a:p>
          <a:p>
            <a:pPr marL="291753" indent="-291753">
              <a:buFont typeface="Arial" pitchFamily="34" charset="0"/>
              <a:buChar char="•"/>
            </a:pPr>
            <a:r>
              <a:rPr lang="en-US" sz="1600" dirty="0"/>
              <a:t>In this MSA, 45% of high school students do not graduate from high school on time with a regular diploma.</a:t>
            </a:r>
          </a:p>
          <a:p>
            <a:pPr marL="291753" indent="-291753">
              <a:buFont typeface="Arial" pitchFamily="34" charset="0"/>
              <a:buChar char="•"/>
            </a:pPr>
            <a:r>
              <a:rPr lang="en-US" sz="1600" dirty="0"/>
              <a:t>This region is home to 58 high schools; 17 of these are considered among the nation’s lowest-performing high schools (i.e., schools where fewer than 60% of freshmen progress to their senior year on time)</a:t>
            </a:r>
          </a:p>
        </p:txBody>
      </p:sp>
      <p:sp>
        <p:nvSpPr>
          <p:cNvPr id="44036" name="Slide Number Placeholder 3"/>
          <p:cNvSpPr>
            <a:spLocks noGrp="1"/>
          </p:cNvSpPr>
          <p:nvPr>
            <p:ph type="sldNum" sz="quarter" idx="5"/>
          </p:nvPr>
        </p:nvSpPr>
        <p:spPr>
          <a:noFill/>
        </p:spPr>
        <p:txBody>
          <a:bodyPr/>
          <a:lstStyle/>
          <a:p>
            <a:fld id="{84A7CE3F-D577-4CFF-8E2D-E739EEB95A53}" type="slidenum">
              <a:rPr lang="en-US">
                <a:solidFill>
                  <a:prstClr val="black"/>
                </a:solidFill>
              </a:rPr>
              <a:pPr/>
              <a:t>11</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31CB75BA-8673-4364-A852-AAB20FCBEFE0}" type="slidenum">
              <a:rPr lang="en-US" smtClean="0"/>
              <a:pPr/>
              <a:t>12</a:t>
            </a:fld>
            <a:endParaRPr lang="en-US" smtClean="0"/>
          </a:p>
        </p:txBody>
      </p:sp>
      <p:sp>
        <p:nvSpPr>
          <p:cNvPr id="53251" name="Rectangle 7"/>
          <p:cNvSpPr txBox="1">
            <a:spLocks noGrp="1" noChangeArrowheads="1"/>
          </p:cNvSpPr>
          <p:nvPr/>
        </p:nvSpPr>
        <p:spPr bwMode="auto">
          <a:xfrm>
            <a:off x="3979931" y="8844753"/>
            <a:ext cx="3044719" cy="465932"/>
          </a:xfrm>
          <a:prstGeom prst="rect">
            <a:avLst/>
          </a:prstGeom>
          <a:noFill/>
          <a:ln w="9525">
            <a:noFill/>
            <a:miter lim="800000"/>
            <a:headEnd/>
            <a:tailEnd/>
          </a:ln>
        </p:spPr>
        <p:txBody>
          <a:bodyPr lIns="92311" tIns="46156" rIns="92311" bIns="46156" anchor="b"/>
          <a:lstStyle/>
          <a:p>
            <a:pPr algn="r"/>
            <a:fld id="{25424C8A-7396-44B0-8866-09C208C7FCFC}" type="slidenum">
              <a:rPr lang="en-US" sz="1200"/>
              <a:pPr algn="r"/>
              <a:t>12</a:t>
            </a:fld>
            <a:endParaRPr lang="en-US" sz="1200"/>
          </a:p>
        </p:txBody>
      </p:sp>
      <p:sp>
        <p:nvSpPr>
          <p:cNvPr id="53252" name="Rectangle 2"/>
          <p:cNvSpPr>
            <a:spLocks noGrp="1" noRot="1" noChangeAspect="1" noChangeArrowheads="1" noTextEdit="1"/>
          </p:cNvSpPr>
          <p:nvPr>
            <p:ph type="sldImg"/>
          </p:nvPr>
        </p:nvSpPr>
        <p:spPr>
          <a:xfrm>
            <a:off x="1187450" y="698500"/>
            <a:ext cx="4654550" cy="3490913"/>
          </a:xfrm>
          <a:ln/>
        </p:spPr>
      </p:sp>
      <p:sp>
        <p:nvSpPr>
          <p:cNvPr id="53253" name="Rectangle 3"/>
          <p:cNvSpPr>
            <a:spLocks noGrp="1" noChangeArrowheads="1"/>
          </p:cNvSpPr>
          <p:nvPr>
            <p:ph type="body" idx="1"/>
          </p:nvPr>
        </p:nvSpPr>
        <p:spPr>
          <a:noFill/>
          <a:ln/>
        </p:spPr>
        <p:txBody>
          <a:bodyPr lIns="92311" tIns="46156" rIns="92311" bIns="46156"/>
          <a:lstStyle/>
          <a:p>
            <a:pPr marL="229260" indent="-229260" eaLnBrk="1" hangingPunct="1"/>
            <a:r>
              <a:rPr lang="en-US" dirty="0" smtClean="0"/>
              <a:t>STAFF NOTE </a:t>
            </a:r>
          </a:p>
          <a:p>
            <a:pPr marL="229260" indent="-229260" eaLnBrk="1" hangingPunct="1"/>
            <a:r>
              <a:rPr lang="en-US" i="1" dirty="0" smtClean="0"/>
              <a:t>If state or local presentation, can add “The Challenge for X State &amp; the Nation”</a:t>
            </a:r>
          </a:p>
          <a:p>
            <a:pPr marL="229260" indent="-229260" eaLnBrk="1" hangingPunct="1"/>
            <a:endParaRPr lang="en-US" i="1" dirty="0" smtClean="0"/>
          </a:p>
          <a:p>
            <a:pPr marL="229260" indent="-229260" eaLnBrk="1" hangingPunct="1"/>
            <a:r>
              <a:rPr lang="en-US" i="1" dirty="0" smtClean="0"/>
              <a:t>There are multiple options, pending the audience </a:t>
            </a:r>
          </a:p>
          <a:p>
            <a:pPr marL="229260" indent="-229260" eaLnBrk="1" hangingPunct="1"/>
            <a:r>
              <a:rPr lang="en-US" dirty="0" smtClean="0"/>
              <a:t>1. Start with 10</a:t>
            </a:r>
          </a:p>
          <a:p>
            <a:pPr marL="229260" indent="-229260" eaLnBrk="1" hangingPunct="1"/>
            <a:r>
              <a:rPr lang="en-US" dirty="0" smtClean="0"/>
              <a:t>2.  Lose 3 – don’t graduate from high school on time with regular diploma</a:t>
            </a:r>
          </a:p>
          <a:p>
            <a:pPr marL="229260" indent="-229260" eaLnBrk="1" hangingPunct="1"/>
            <a:r>
              <a:rPr lang="en-US" dirty="0" smtClean="0"/>
              <a:t>3A. Lose 2 more – 50% of minorities or urban students don’t graduate from high school on time with regular diploma </a:t>
            </a:r>
          </a:p>
          <a:p>
            <a:pPr marL="229260" indent="-229260" eaLnBrk="1" hangingPunct="1"/>
            <a:r>
              <a:rPr lang="en-US" dirty="0" smtClean="0"/>
              <a:t>    OR</a:t>
            </a:r>
          </a:p>
          <a:p>
            <a:pPr marL="229260" indent="-229260" eaLnBrk="1" hangingPunct="1"/>
            <a:r>
              <a:rPr lang="en-US" dirty="0" smtClean="0"/>
              <a:t>3B. Lose 3 more - </a:t>
            </a:r>
            <a:r>
              <a:rPr lang="en-US" dirty="0" smtClean="0">
                <a:solidFill>
                  <a:schemeClr val="folHlink"/>
                </a:solidFill>
              </a:rPr>
              <a:t>Of the students that do graduate, three are not work and college ready.</a:t>
            </a:r>
            <a:r>
              <a:rPr lang="en-US" dirty="0" smtClean="0"/>
              <a:t> </a:t>
            </a:r>
          </a:p>
          <a:p>
            <a:pPr marL="229260" indent="-229260" eaLnBrk="1" hangingPunct="1"/>
            <a:r>
              <a:rPr lang="en-US" dirty="0" smtClean="0"/>
              <a:t>   </a:t>
            </a:r>
          </a:p>
          <a:p>
            <a:pPr marL="229260" indent="-229260" eaLnBrk="1" hangingPunct="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13</a:t>
            </a:fld>
            <a:endParaRPr lang="en-US" dirty="0"/>
          </a:p>
        </p:txBody>
      </p:sp>
    </p:spTree>
    <p:extLst>
      <p:ext uri="{BB962C8B-B14F-4D97-AF65-F5344CB8AC3E}">
        <p14:creationId xmlns:p14="http://schemas.microsoft.com/office/powerpoint/2010/main" val="2837140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solidFill>
                  <a:prstClr val="black"/>
                </a:solidFill>
              </a:rPr>
              <a:pPr>
                <a:defRPr/>
              </a:pPr>
              <a:t>14</a:t>
            </a:fld>
            <a:endParaRPr lang="en-US" dirty="0">
              <a:solidFill>
                <a:prstClr val="black"/>
              </a:solidFill>
            </a:endParaRPr>
          </a:p>
        </p:txBody>
      </p:sp>
    </p:spTree>
    <p:extLst>
      <p:ext uri="{BB962C8B-B14F-4D97-AF65-F5344CB8AC3E}">
        <p14:creationId xmlns:p14="http://schemas.microsoft.com/office/powerpoint/2010/main" val="3383434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74D8340C-B45B-4E62-8F3B-335F78AB6BF7}" type="slidenum">
              <a:rPr lang="en-US"/>
              <a:pPr/>
              <a:t>15</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r>
              <a:rPr lang="en-US" dirty="0" smtClean="0">
                <a:ea typeface="Geneva" pitchFamily="-110" charset="-128"/>
              </a:rPr>
              <a:t>Introduce myself</a:t>
            </a:r>
          </a:p>
          <a:p>
            <a:pPr eaLnBrk="1" hangingPunct="1"/>
            <a:r>
              <a:rPr lang="en-US" dirty="0" smtClean="0">
                <a:ea typeface="Geneva" pitchFamily="-110" charset="-128"/>
              </a:rPr>
              <a:t>Thank the Alliance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74D8340C-B45B-4E62-8F3B-335F78AB6BF7}" type="slidenum">
              <a:rPr lang="en-US"/>
              <a:pPr/>
              <a:t>16</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en-US" smtClean="0">
              <a:ea typeface="Geneva" pitchFamily="-110"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F995B59-47F7-4722-A249-5A319E689B1C}" type="slidenum">
              <a:rPr lang="en-US"/>
              <a:pPr/>
              <a:t>17</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ea typeface="Geneva" pitchFamily="-110"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9D5D257D-CC81-42F7-A350-53BD3FF4582A}" type="slidenum">
              <a:rPr lang="en-US"/>
              <a:pPr/>
              <a:t>18</a:t>
            </a:fld>
            <a:endParaRPr lang="en-US"/>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smtClean="0">
              <a:ea typeface="Geneva" pitchFamily="-110"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F995B59-47F7-4722-A249-5A319E689B1C}" type="slidenum">
              <a:rPr lang="en-US"/>
              <a:pPr/>
              <a:t>19</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ea typeface="Geneva" pitchFamily="-110"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070260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F995B59-47F7-4722-A249-5A319E689B1C}" type="slidenum">
              <a:rPr lang="en-US"/>
              <a:pPr/>
              <a:t>20</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ea typeface="Geneva" pitchFamily="-110"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F995B59-47F7-4722-A249-5A319E689B1C}" type="slidenum">
              <a:rPr lang="en-US"/>
              <a:pPr/>
              <a:t>21</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ea typeface="Geneva" pitchFamily="-110"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F995B59-47F7-4722-A249-5A319E689B1C}" type="slidenum">
              <a:rPr lang="en-US"/>
              <a:pPr/>
              <a:t>22</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ea typeface="Geneva" pitchFamily="-110"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23</a:t>
            </a:fld>
            <a:endParaRPr lang="en-US" dirty="0"/>
          </a:p>
        </p:txBody>
      </p:sp>
    </p:spTree>
    <p:extLst>
      <p:ext uri="{BB962C8B-B14F-4D97-AF65-F5344CB8AC3E}">
        <p14:creationId xmlns:p14="http://schemas.microsoft.com/office/powerpoint/2010/main" val="9050609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F995B59-47F7-4722-A249-5A319E689B1C}" type="slidenum">
              <a:rPr lang="en-US"/>
              <a:pPr/>
              <a:t>24</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ea typeface="Geneva" pitchFamily="-110"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F995B59-47F7-4722-A249-5A319E689B1C}" type="slidenum">
              <a:rPr lang="en-US"/>
              <a:pPr/>
              <a:t>25</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ea typeface="Geneva" pitchFamily="-110"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F995B59-47F7-4722-A249-5A319E689B1C}" type="slidenum">
              <a:rPr lang="en-US"/>
              <a:pPr/>
              <a:t>26</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ea typeface="Geneva" pitchFamily="-110"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F995B59-47F7-4722-A249-5A319E689B1C}" type="slidenum">
              <a:rPr lang="en-US"/>
              <a:pPr/>
              <a:t>27</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ea typeface="Geneva" pitchFamily="-110"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F995B59-47F7-4722-A249-5A319E689B1C}" type="slidenum">
              <a:rPr lang="en-US"/>
              <a:pPr/>
              <a:t>28</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ea typeface="Geneva" pitchFamily="-110"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F995B59-47F7-4722-A249-5A319E689B1C}" type="slidenum">
              <a:rPr lang="en-US"/>
              <a:pPr/>
              <a:t>29</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ea typeface="Geneva" pitchFamily="-110"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5309BB14-AEAA-4956-8D70-1967BE05C19D}" type="slidenum">
              <a:rPr lang="en-US" smtClean="0"/>
              <a:pPr/>
              <a:t>3</a:t>
            </a:fld>
            <a:endParaRPr lang="en-US" smtClean="0"/>
          </a:p>
        </p:txBody>
      </p:sp>
      <p:sp>
        <p:nvSpPr>
          <p:cNvPr id="35843" name="Rectangle 7"/>
          <p:cNvSpPr txBox="1">
            <a:spLocks noGrp="1" noChangeArrowheads="1"/>
          </p:cNvSpPr>
          <p:nvPr/>
        </p:nvSpPr>
        <p:spPr bwMode="auto">
          <a:xfrm>
            <a:off x="3979931" y="8844753"/>
            <a:ext cx="3044719" cy="465932"/>
          </a:xfrm>
          <a:prstGeom prst="rect">
            <a:avLst/>
          </a:prstGeom>
          <a:noFill/>
          <a:ln w="9525">
            <a:noFill/>
            <a:miter lim="800000"/>
            <a:headEnd/>
            <a:tailEnd/>
          </a:ln>
        </p:spPr>
        <p:txBody>
          <a:bodyPr lIns="94076" tIns="47038" rIns="94076" bIns="47038" anchor="b"/>
          <a:lstStyle/>
          <a:p>
            <a:pPr algn="r"/>
            <a:fld id="{616F31A5-EE2B-427E-A437-12C5AB3C9080}" type="slidenum">
              <a:rPr lang="en-US" sz="1200"/>
              <a:pPr algn="r"/>
              <a:t>3</a:t>
            </a:fld>
            <a:endParaRPr lang="en-US" sz="1200"/>
          </a:p>
        </p:txBody>
      </p:sp>
      <p:sp>
        <p:nvSpPr>
          <p:cNvPr id="35844" name="Rectangle 2"/>
          <p:cNvSpPr>
            <a:spLocks noGrp="1" noRot="1" noChangeAspect="1" noChangeArrowheads="1" noTextEdit="1"/>
          </p:cNvSpPr>
          <p:nvPr>
            <p:ph type="sldImg"/>
          </p:nvPr>
        </p:nvSpPr>
        <p:spPr>
          <a:ln/>
        </p:spPr>
      </p:sp>
      <p:sp>
        <p:nvSpPr>
          <p:cNvPr id="35845" name="Rectangle 3"/>
          <p:cNvSpPr>
            <a:spLocks noGrp="1" noChangeArrowheads="1"/>
          </p:cNvSpPr>
          <p:nvPr>
            <p:ph type="body" idx="1"/>
          </p:nvPr>
        </p:nvSpPr>
        <p:spPr>
          <a:noFill/>
          <a:ln/>
        </p:spPr>
        <p:txBody>
          <a:bodyPr lIns="94076" tIns="47038" rIns="94076" bIns="47038"/>
          <a:lstStyle/>
          <a:p>
            <a:pPr eaLnBrk="1" hangingPunct="1"/>
            <a:r>
              <a:rPr lang="en-US" smtClean="0">
                <a:solidFill>
                  <a:schemeClr val="bg1"/>
                </a:solidFill>
                <a:latin typeface="Times New Roman" pitchFamily="18" charset="0"/>
              </a:rPr>
              <a:t>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F995B59-47F7-4722-A249-5A319E689B1C}" type="slidenum">
              <a:rPr lang="en-US"/>
              <a:pPr/>
              <a:t>30</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ea typeface="Geneva" pitchFamily="-110"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31</a:t>
            </a:fld>
            <a:endParaRPr lang="en-US" dirty="0"/>
          </a:p>
        </p:txBody>
      </p:sp>
    </p:spTree>
    <p:extLst>
      <p:ext uri="{BB962C8B-B14F-4D97-AF65-F5344CB8AC3E}">
        <p14:creationId xmlns:p14="http://schemas.microsoft.com/office/powerpoint/2010/main" val="35900967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32</a:t>
            </a:fld>
            <a:endParaRPr lang="en-US" dirty="0"/>
          </a:p>
        </p:txBody>
      </p:sp>
    </p:spTree>
    <p:extLst>
      <p:ext uri="{BB962C8B-B14F-4D97-AF65-F5344CB8AC3E}">
        <p14:creationId xmlns:p14="http://schemas.microsoft.com/office/powerpoint/2010/main" val="8612501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33</a:t>
            </a:fld>
            <a:endParaRPr lang="en-US" dirty="0"/>
          </a:p>
        </p:txBody>
      </p:sp>
    </p:spTree>
    <p:extLst>
      <p:ext uri="{BB962C8B-B14F-4D97-AF65-F5344CB8AC3E}">
        <p14:creationId xmlns:p14="http://schemas.microsoft.com/office/powerpoint/2010/main" val="1781802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34</a:t>
            </a:fld>
            <a:endParaRPr lang="en-US" dirty="0"/>
          </a:p>
        </p:txBody>
      </p:sp>
    </p:spTree>
    <p:extLst>
      <p:ext uri="{BB962C8B-B14F-4D97-AF65-F5344CB8AC3E}">
        <p14:creationId xmlns:p14="http://schemas.microsoft.com/office/powerpoint/2010/main" val="28413682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35</a:t>
            </a:fld>
            <a:endParaRPr lang="en-US" dirty="0"/>
          </a:p>
        </p:txBody>
      </p:sp>
    </p:spTree>
    <p:extLst>
      <p:ext uri="{BB962C8B-B14F-4D97-AF65-F5344CB8AC3E}">
        <p14:creationId xmlns:p14="http://schemas.microsoft.com/office/powerpoint/2010/main" val="7090453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58552" indent="-291751" eaLnBrk="0" hangingPunct="0">
              <a:defRPr>
                <a:solidFill>
                  <a:schemeClr val="tx1"/>
                </a:solidFill>
                <a:latin typeface="Arial" pitchFamily="34" charset="0"/>
              </a:defRPr>
            </a:lvl2pPr>
            <a:lvl3pPr marL="1167003" indent="-233401" eaLnBrk="0" hangingPunct="0">
              <a:defRPr>
                <a:solidFill>
                  <a:schemeClr val="tx1"/>
                </a:solidFill>
                <a:latin typeface="Arial" pitchFamily="34" charset="0"/>
              </a:defRPr>
            </a:lvl3pPr>
            <a:lvl4pPr marL="1633804" indent="-233401" eaLnBrk="0" hangingPunct="0">
              <a:defRPr>
                <a:solidFill>
                  <a:schemeClr val="tx1"/>
                </a:solidFill>
                <a:latin typeface="Arial" pitchFamily="34" charset="0"/>
              </a:defRPr>
            </a:lvl4pPr>
            <a:lvl5pPr marL="2100605" indent="-233401" eaLnBrk="0" hangingPunct="0">
              <a:defRPr>
                <a:solidFill>
                  <a:schemeClr val="tx1"/>
                </a:solidFill>
                <a:latin typeface="Arial" pitchFamily="34" charset="0"/>
              </a:defRPr>
            </a:lvl5pPr>
            <a:lvl6pPr marL="2567407" indent="-233401" eaLnBrk="0" fontAlgn="base" hangingPunct="0">
              <a:spcBef>
                <a:spcPct val="0"/>
              </a:spcBef>
              <a:spcAft>
                <a:spcPct val="0"/>
              </a:spcAft>
              <a:defRPr>
                <a:solidFill>
                  <a:schemeClr val="tx1"/>
                </a:solidFill>
                <a:latin typeface="Arial" pitchFamily="34" charset="0"/>
              </a:defRPr>
            </a:lvl6pPr>
            <a:lvl7pPr marL="3034208" indent="-233401" eaLnBrk="0" fontAlgn="base" hangingPunct="0">
              <a:spcBef>
                <a:spcPct val="0"/>
              </a:spcBef>
              <a:spcAft>
                <a:spcPct val="0"/>
              </a:spcAft>
              <a:defRPr>
                <a:solidFill>
                  <a:schemeClr val="tx1"/>
                </a:solidFill>
                <a:latin typeface="Arial" pitchFamily="34" charset="0"/>
              </a:defRPr>
            </a:lvl7pPr>
            <a:lvl8pPr marL="3501009" indent="-233401" eaLnBrk="0" fontAlgn="base" hangingPunct="0">
              <a:spcBef>
                <a:spcPct val="0"/>
              </a:spcBef>
              <a:spcAft>
                <a:spcPct val="0"/>
              </a:spcAft>
              <a:defRPr>
                <a:solidFill>
                  <a:schemeClr val="tx1"/>
                </a:solidFill>
                <a:latin typeface="Arial" pitchFamily="34" charset="0"/>
              </a:defRPr>
            </a:lvl8pPr>
            <a:lvl9pPr marL="3967810" indent="-233401" eaLnBrk="0" fontAlgn="base" hangingPunct="0">
              <a:spcBef>
                <a:spcPct val="0"/>
              </a:spcBef>
              <a:spcAft>
                <a:spcPct val="0"/>
              </a:spcAft>
              <a:defRPr>
                <a:solidFill>
                  <a:schemeClr val="tx1"/>
                </a:solidFill>
                <a:latin typeface="Arial" pitchFamily="34" charset="0"/>
              </a:defRPr>
            </a:lvl9pPr>
          </a:lstStyle>
          <a:p>
            <a:pPr eaLnBrk="1" hangingPunct="1"/>
            <a:fld id="{E7336FE8-D1BE-41EF-BC82-1225ECE01D6B}" type="slidenum">
              <a:rPr lang="en-US" smtClean="0"/>
              <a:pPr eaLnBrk="1" hangingPunct="1"/>
              <a:t>36</a:t>
            </a:fld>
            <a:endParaRPr lang="en-US" smtClean="0"/>
          </a:p>
        </p:txBody>
      </p:sp>
      <p:sp>
        <p:nvSpPr>
          <p:cNvPr id="22531" name="Text Box 2"/>
          <p:cNvSpPr txBox="1">
            <a:spLocks noChangeArrowheads="1"/>
          </p:cNvSpPr>
          <p:nvPr/>
        </p:nvSpPr>
        <p:spPr bwMode="auto">
          <a:xfrm>
            <a:off x="1171046" y="698421"/>
            <a:ext cx="4684183" cy="3492103"/>
          </a:xfrm>
          <a:prstGeom prst="rect">
            <a:avLst/>
          </a:prstGeom>
          <a:solidFill>
            <a:srgbClr val="FFFFFF"/>
          </a:solidFill>
          <a:ln w="9525">
            <a:solidFill>
              <a:srgbClr val="000000"/>
            </a:solidFill>
            <a:miter lim="800000"/>
            <a:headEnd/>
            <a:tailEnd/>
          </a:ln>
        </p:spPr>
        <p:txBody>
          <a:bodyPr wrap="none" lIns="93360" tIns="46680" rIns="93360" bIns="46680"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endParaRPr lang="en-US" sz="2500" b="1" baseline="30000">
              <a:ea typeface="ＭＳ Ｐゴシック"/>
              <a:cs typeface="ＭＳ Ｐゴシック"/>
            </a:endParaRPr>
          </a:p>
        </p:txBody>
      </p:sp>
      <p:sp>
        <p:nvSpPr>
          <p:cNvPr id="22532" name="Text Box 3"/>
          <p:cNvSpPr>
            <a:spLocks noGrp="1" noChangeArrowheads="1"/>
          </p:cNvSpPr>
          <p:nvPr>
            <p:ph type="body"/>
          </p:nvPr>
        </p:nvSpPr>
        <p:spPr>
          <a:xfrm>
            <a:off x="936837" y="4332794"/>
            <a:ext cx="5152602" cy="4528418"/>
          </a:xfrm>
          <a:noFill/>
          <a:ln w="9398">
            <a:solidFill>
              <a:srgbClr val="000000"/>
            </a:solidFill>
          </a:ln>
          <a:extLst>
            <a:ext uri="{909E8E84-426E-40DD-AFC4-6F175D3DCCD1}">
              <a14:hiddenFill xmlns:a14="http://schemas.microsoft.com/office/drawing/2010/main">
                <a:solidFill>
                  <a:srgbClr val="FFFFFF"/>
                </a:solidFill>
              </a14:hiddenFill>
            </a:ext>
          </a:extLst>
        </p:spPr>
        <p:txBody>
          <a:bodyPr anchor="ctr"/>
          <a:lstStyle/>
          <a:p>
            <a:pPr eaLnBrk="1" hangingPunct="1">
              <a:lnSpc>
                <a:spcPct val="80000"/>
              </a:lnSpc>
            </a:pPr>
            <a:r>
              <a:rPr lang="en-US" sz="900">
                <a:latin typeface="Arial" pitchFamily="34" charset="0"/>
              </a:rPr>
              <a:t>This is the research-based </a:t>
            </a:r>
            <a:r>
              <a:rPr lang="en-US" sz="900" i="1">
                <a:latin typeface="Arial" pitchFamily="34" charset="0"/>
              </a:rPr>
              <a:t>READ 180</a:t>
            </a:r>
            <a:r>
              <a:rPr lang="en-US" sz="900">
                <a:latin typeface="Arial" pitchFamily="34" charset="0"/>
              </a:rPr>
              <a:t>  Instructional Model.  We know that when schools implement and follow the model as designed their results are significantly higher.  It is designed to be delivered five days a week, 90 minutes per day.  The recommended class size is 15 – 21. </a:t>
            </a:r>
          </a:p>
          <a:p>
            <a:pPr eaLnBrk="1" hangingPunct="1">
              <a:lnSpc>
                <a:spcPct val="80000"/>
              </a:lnSpc>
            </a:pPr>
            <a:endParaRPr lang="en-US" sz="900">
              <a:latin typeface="Arial" pitchFamily="34" charset="0"/>
            </a:endParaRPr>
          </a:p>
          <a:p>
            <a:pPr eaLnBrk="1" hangingPunct="1">
              <a:lnSpc>
                <a:spcPct val="80000"/>
              </a:lnSpc>
            </a:pPr>
            <a:r>
              <a:rPr lang="en-US" sz="900">
                <a:latin typeface="Arial" pitchFamily="34" charset="0"/>
              </a:rPr>
              <a:t>Here’s how it works:</a:t>
            </a:r>
          </a:p>
          <a:p>
            <a:pPr eaLnBrk="1" hangingPunct="1">
              <a:lnSpc>
                <a:spcPct val="80000"/>
              </a:lnSpc>
            </a:pPr>
            <a:r>
              <a:rPr lang="en-US" sz="900">
                <a:latin typeface="Arial" pitchFamily="34" charset="0"/>
              </a:rPr>
              <a:t>Students begin each day as a whole group engaging in 20 minutes of teacher-lead, direct instruction.</a:t>
            </a:r>
          </a:p>
          <a:p>
            <a:pPr eaLnBrk="1" hangingPunct="1">
              <a:lnSpc>
                <a:spcPct val="80000"/>
              </a:lnSpc>
            </a:pPr>
            <a:endParaRPr lang="en-US" sz="900">
              <a:latin typeface="Arial" pitchFamily="34" charset="0"/>
            </a:endParaRPr>
          </a:p>
          <a:p>
            <a:pPr eaLnBrk="1" hangingPunct="1">
              <a:lnSpc>
                <a:spcPct val="80000"/>
              </a:lnSpc>
            </a:pPr>
            <a:r>
              <a:rPr lang="en-US" sz="900">
                <a:latin typeface="Arial" pitchFamily="34" charset="0"/>
              </a:rPr>
              <a:t>After 20 minutes, your students will break into three small groups:</a:t>
            </a:r>
          </a:p>
          <a:p>
            <a:pPr eaLnBrk="1" hangingPunct="1">
              <a:lnSpc>
                <a:spcPct val="80000"/>
              </a:lnSpc>
              <a:buFontTx/>
              <a:buChar char="-"/>
            </a:pPr>
            <a:r>
              <a:rPr lang="en-US" sz="900">
                <a:latin typeface="Arial" pitchFamily="34" charset="0"/>
              </a:rPr>
              <a:t>One group will work independently in the </a:t>
            </a:r>
            <a:r>
              <a:rPr lang="en-US" sz="900" i="1">
                <a:latin typeface="Arial" pitchFamily="34" charset="0"/>
              </a:rPr>
              <a:t>READ 180 </a:t>
            </a:r>
            <a:r>
              <a:rPr lang="en-US" sz="900">
                <a:latin typeface="Arial" pitchFamily="34" charset="0"/>
              </a:rPr>
              <a:t>instructional software.</a:t>
            </a:r>
          </a:p>
          <a:p>
            <a:pPr eaLnBrk="1" hangingPunct="1">
              <a:lnSpc>
                <a:spcPct val="80000"/>
              </a:lnSpc>
              <a:buFontTx/>
              <a:buChar char="-"/>
            </a:pPr>
            <a:r>
              <a:rPr lang="en-US" sz="900">
                <a:latin typeface="Arial" pitchFamily="34" charset="0"/>
              </a:rPr>
              <a:t>A second group will go to a quiet, comfortable reading area and read independently choosing from READ 180 paperbacks and audiobooks</a:t>
            </a:r>
          </a:p>
          <a:p>
            <a:pPr eaLnBrk="1" hangingPunct="1">
              <a:lnSpc>
                <a:spcPct val="80000"/>
              </a:lnSpc>
              <a:buFontTx/>
              <a:buChar char="-"/>
            </a:pPr>
            <a:r>
              <a:rPr lang="en-US" sz="900">
                <a:latin typeface="Arial" pitchFamily="34" charset="0"/>
              </a:rPr>
              <a:t>A third group will be with the teacher, who will zero in specific skills and strategies.</a:t>
            </a:r>
          </a:p>
          <a:p>
            <a:pPr eaLnBrk="1" hangingPunct="1">
              <a:lnSpc>
                <a:spcPct val="80000"/>
              </a:lnSpc>
              <a:buFontTx/>
              <a:buChar char="-"/>
            </a:pPr>
            <a:endParaRPr lang="en-US" sz="900">
              <a:latin typeface="Arial" pitchFamily="34" charset="0"/>
            </a:endParaRPr>
          </a:p>
          <a:p>
            <a:pPr eaLnBrk="1" hangingPunct="1">
              <a:lnSpc>
                <a:spcPct val="80000"/>
              </a:lnSpc>
            </a:pPr>
            <a:r>
              <a:rPr lang="en-US" sz="900">
                <a:latin typeface="Arial" pitchFamily="34" charset="0"/>
              </a:rPr>
              <a:t>After 20 minutes everyone will get up and rotate to the next station.  Every student, rotates through every station, every day.  In addition to the obvious benefit of keeping adolescents moving, the model has another very big advantage:  Everything students are doing in the READ 180 software is being assessed.  Literacy every click is providing data.  And that data informs how teacher spend their time in small group, so that these 90 minutes are used as efficiently as possible, every day.    </a:t>
            </a:r>
          </a:p>
          <a:p>
            <a:pPr eaLnBrk="1" hangingPunct="1">
              <a:lnSpc>
                <a:spcPct val="80000"/>
              </a:lnSpc>
              <a:buFontTx/>
              <a:buChar char="-"/>
            </a:pPr>
            <a:endParaRPr lang="en-US" sz="900" i="1">
              <a:latin typeface="Arial" pitchFamily="34" charset="0"/>
            </a:endParaRPr>
          </a:p>
          <a:p>
            <a:pPr eaLnBrk="1" hangingPunct="1">
              <a:lnSpc>
                <a:spcPct val="80000"/>
              </a:lnSpc>
            </a:pPr>
            <a:r>
              <a:rPr lang="en-US" sz="900">
                <a:latin typeface="Arial" pitchFamily="34" charset="0"/>
              </a:rPr>
              <a:t>And finally, the day ends with 10 more minutes of whole-class wrap-up.  This is important.  It’s during these 10 minutes, when the whole class comes back together, that important sharing takes place.  A student who has never raised his hand in class before suddenly raises his hand and says, “I just read a book about avalanches. It was awesome." And another student chimes in, "I read that book, too. I can't believe that girl survived trapped under the snow for FIVE days!“</a:t>
            </a:r>
          </a:p>
          <a:p>
            <a:pPr eaLnBrk="1" hangingPunct="1">
              <a:lnSpc>
                <a:spcPct val="80000"/>
              </a:lnSpc>
            </a:pPr>
            <a:endParaRPr lang="en-US" sz="900">
              <a:latin typeface="Arial" pitchFamily="34" charset="0"/>
            </a:endParaRPr>
          </a:p>
          <a:p>
            <a:pPr eaLnBrk="1" hangingPunct="1">
              <a:lnSpc>
                <a:spcPct val="80000"/>
              </a:lnSpc>
            </a:pPr>
            <a:r>
              <a:rPr lang="en-US" sz="900">
                <a:latin typeface="Arial" pitchFamily="34" charset="0"/>
              </a:rPr>
              <a:t>For the first time, these students are excited about what they are reading, they feel confident in the new knowledge they have gained, and they are desperate to share what they have learned with each other in a way they never have before.  </a:t>
            </a:r>
          </a:p>
          <a:p>
            <a:pPr eaLnBrk="1" hangingPunct="1">
              <a:lnSpc>
                <a:spcPct val="80000"/>
              </a:lnSpc>
            </a:pPr>
            <a:endParaRPr lang="en-US" sz="900">
              <a:latin typeface="Arial" pitchFamily="34" charset="0"/>
            </a:endParaRPr>
          </a:p>
          <a:p>
            <a:pPr eaLnBrk="1" hangingPunct="1">
              <a:lnSpc>
                <a:spcPct val="80000"/>
              </a:lnSpc>
            </a:pPr>
            <a:endParaRPr lang="en-US" sz="900">
              <a:latin typeface="Arial" pitchFamily="34" charset="0"/>
            </a:endParaRPr>
          </a:p>
        </p:txBody>
      </p:sp>
      <p:sp>
        <p:nvSpPr>
          <p:cNvPr id="22533" name="Text Box 4"/>
          <p:cNvSpPr txBox="1">
            <a:spLocks noChangeArrowheads="1"/>
          </p:cNvSpPr>
          <p:nvPr/>
        </p:nvSpPr>
        <p:spPr bwMode="auto">
          <a:xfrm>
            <a:off x="3979930" y="8845045"/>
            <a:ext cx="3044719" cy="465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890" tIns="47783" rIns="91890" bIns="47783" anchor="b"/>
          <a:lstStyle>
            <a:lvl1pPr defTabSz="4572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defRPr>
            </a:lvl1pPr>
            <a:lvl2pPr marL="742950" indent="-285750" defTabSz="4572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defRPr>
            </a:lvl2pPr>
            <a:lvl3pPr marL="1143000" indent="-228600" defTabSz="4572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defRPr>
            </a:lvl3pPr>
            <a:lvl4pPr marL="1600200" indent="-228600" defTabSz="4572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defRPr>
            </a:lvl4pPr>
            <a:lvl5pPr marL="2057400" indent="-228600" defTabSz="4572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defRPr>
            </a:lvl9pPr>
          </a:lstStyle>
          <a:p>
            <a:pPr algn="r" eaLnBrk="1" hangingPunct="1">
              <a:buClr>
                <a:srgbClr val="000000"/>
              </a:buClr>
              <a:buSzPct val="100000"/>
              <a:buFont typeface="Times New Roman" pitchFamily="18" charset="0"/>
              <a:buNone/>
            </a:pPr>
            <a:fld id="{8F9D7C25-7CDC-4F09-BCD7-F340A873BBB3}" type="slidenum">
              <a:rPr lang="en-US" sz="1200">
                <a:solidFill>
                  <a:srgbClr val="000000"/>
                </a:solidFill>
                <a:latin typeface="Calibri" pitchFamily="34" charset="0"/>
                <a:ea typeface="ＭＳ Ｐゴシック"/>
                <a:cs typeface="Arial" pitchFamily="34" charset="0"/>
              </a:rPr>
              <a:pPr algn="r" eaLnBrk="1" hangingPunct="1">
                <a:buClr>
                  <a:srgbClr val="000000"/>
                </a:buClr>
                <a:buSzPct val="100000"/>
                <a:buFont typeface="Times New Roman" pitchFamily="18" charset="0"/>
                <a:buNone/>
              </a:pPr>
              <a:t>36</a:t>
            </a:fld>
            <a:endParaRPr lang="en-US" sz="1200">
              <a:solidFill>
                <a:srgbClr val="000000"/>
              </a:solidFill>
              <a:latin typeface="Calibri" pitchFamily="34" charset="0"/>
              <a:ea typeface="ＭＳ Ｐゴシック"/>
              <a:cs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58552" indent="-291751" eaLnBrk="0" hangingPunct="0">
              <a:defRPr>
                <a:solidFill>
                  <a:schemeClr val="tx1"/>
                </a:solidFill>
                <a:latin typeface="Arial" pitchFamily="34" charset="0"/>
              </a:defRPr>
            </a:lvl2pPr>
            <a:lvl3pPr marL="1167003" indent="-233401" eaLnBrk="0" hangingPunct="0">
              <a:defRPr>
                <a:solidFill>
                  <a:schemeClr val="tx1"/>
                </a:solidFill>
                <a:latin typeface="Arial" pitchFamily="34" charset="0"/>
              </a:defRPr>
            </a:lvl3pPr>
            <a:lvl4pPr marL="1633804" indent="-233401" eaLnBrk="0" hangingPunct="0">
              <a:defRPr>
                <a:solidFill>
                  <a:schemeClr val="tx1"/>
                </a:solidFill>
                <a:latin typeface="Arial" pitchFamily="34" charset="0"/>
              </a:defRPr>
            </a:lvl4pPr>
            <a:lvl5pPr marL="2100605" indent="-233401" eaLnBrk="0" hangingPunct="0">
              <a:defRPr>
                <a:solidFill>
                  <a:schemeClr val="tx1"/>
                </a:solidFill>
                <a:latin typeface="Arial" pitchFamily="34" charset="0"/>
              </a:defRPr>
            </a:lvl5pPr>
            <a:lvl6pPr marL="2567407" indent="-233401" eaLnBrk="0" fontAlgn="base" hangingPunct="0">
              <a:spcBef>
                <a:spcPct val="0"/>
              </a:spcBef>
              <a:spcAft>
                <a:spcPct val="0"/>
              </a:spcAft>
              <a:defRPr>
                <a:solidFill>
                  <a:schemeClr val="tx1"/>
                </a:solidFill>
                <a:latin typeface="Arial" pitchFamily="34" charset="0"/>
              </a:defRPr>
            </a:lvl6pPr>
            <a:lvl7pPr marL="3034208" indent="-233401" eaLnBrk="0" fontAlgn="base" hangingPunct="0">
              <a:spcBef>
                <a:spcPct val="0"/>
              </a:spcBef>
              <a:spcAft>
                <a:spcPct val="0"/>
              </a:spcAft>
              <a:defRPr>
                <a:solidFill>
                  <a:schemeClr val="tx1"/>
                </a:solidFill>
                <a:latin typeface="Arial" pitchFamily="34" charset="0"/>
              </a:defRPr>
            </a:lvl7pPr>
            <a:lvl8pPr marL="3501009" indent="-233401" eaLnBrk="0" fontAlgn="base" hangingPunct="0">
              <a:spcBef>
                <a:spcPct val="0"/>
              </a:spcBef>
              <a:spcAft>
                <a:spcPct val="0"/>
              </a:spcAft>
              <a:defRPr>
                <a:solidFill>
                  <a:schemeClr val="tx1"/>
                </a:solidFill>
                <a:latin typeface="Arial" pitchFamily="34" charset="0"/>
              </a:defRPr>
            </a:lvl8pPr>
            <a:lvl9pPr marL="3967810" indent="-233401" eaLnBrk="0" fontAlgn="base" hangingPunct="0">
              <a:spcBef>
                <a:spcPct val="0"/>
              </a:spcBef>
              <a:spcAft>
                <a:spcPct val="0"/>
              </a:spcAft>
              <a:defRPr>
                <a:solidFill>
                  <a:schemeClr val="tx1"/>
                </a:solidFill>
                <a:latin typeface="Arial" pitchFamily="34" charset="0"/>
              </a:defRPr>
            </a:lvl9pPr>
          </a:lstStyle>
          <a:p>
            <a:pPr eaLnBrk="1" hangingPunct="1"/>
            <a:fld id="{D7C28C91-D843-4111-8677-9E8547599228}" type="slidenum">
              <a:rPr lang="en-US" smtClean="0"/>
              <a:pPr eaLnBrk="1" hangingPunct="1"/>
              <a:t>37</a:t>
            </a:fld>
            <a:endParaRPr lang="en-US" smtClean="0"/>
          </a:p>
        </p:txBody>
      </p:sp>
      <p:sp>
        <p:nvSpPr>
          <p:cNvPr id="23555" name="Text Box 2"/>
          <p:cNvSpPr txBox="1">
            <a:spLocks noChangeArrowheads="1"/>
          </p:cNvSpPr>
          <p:nvPr/>
        </p:nvSpPr>
        <p:spPr bwMode="auto">
          <a:xfrm>
            <a:off x="1171046" y="698421"/>
            <a:ext cx="4684183" cy="3492103"/>
          </a:xfrm>
          <a:prstGeom prst="rect">
            <a:avLst/>
          </a:prstGeom>
          <a:solidFill>
            <a:srgbClr val="FFFFFF"/>
          </a:solidFill>
          <a:ln w="9525">
            <a:solidFill>
              <a:srgbClr val="000000"/>
            </a:solidFill>
            <a:miter lim="800000"/>
            <a:headEnd/>
            <a:tailEnd/>
          </a:ln>
        </p:spPr>
        <p:txBody>
          <a:bodyPr wrap="none" lIns="93360" tIns="46680" rIns="93360" bIns="46680"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endParaRPr lang="en-US" sz="2500" b="1" baseline="30000">
              <a:ea typeface="ＭＳ Ｐゴシック"/>
              <a:cs typeface="ＭＳ Ｐゴシック"/>
            </a:endParaRPr>
          </a:p>
        </p:txBody>
      </p:sp>
      <p:sp>
        <p:nvSpPr>
          <p:cNvPr id="23556" name="Text Box 3"/>
          <p:cNvSpPr>
            <a:spLocks noGrp="1" noChangeArrowheads="1"/>
          </p:cNvSpPr>
          <p:nvPr>
            <p:ph type="body"/>
          </p:nvPr>
        </p:nvSpPr>
        <p:spPr>
          <a:xfrm>
            <a:off x="936837" y="4423330"/>
            <a:ext cx="5152602" cy="4295611"/>
          </a:xfrm>
          <a:noFill/>
          <a:ln w="9360">
            <a:solidFill>
              <a:srgbClr val="000000"/>
            </a:solidFill>
          </a:ln>
          <a:extLst>
            <a:ext uri="{909E8E84-426E-40DD-AFC4-6F175D3DCCD1}">
              <a14:hiddenFill xmlns:a14="http://schemas.microsoft.com/office/drawing/2010/main">
                <a:solidFill>
                  <a:srgbClr val="FFFFFF"/>
                </a:solidFill>
              </a14:hiddenFill>
            </a:ext>
          </a:extLst>
        </p:spPr>
        <p:txBody>
          <a:bodyPr wrap="none" anchor="ctr"/>
          <a:lstStyle/>
          <a:p>
            <a:pPr eaLnBrk="1" hangingPunct="1">
              <a:spcBef>
                <a:spcPts val="459"/>
              </a:spcBef>
            </a:pPr>
            <a:r>
              <a:rPr lang="en-US" smtClean="0">
                <a:latin typeface="Arial" pitchFamily="34" charset="0"/>
              </a:rPr>
              <a:t>The classroom that supports this model should signal to students that something is different. We like to say that a READ 180 classroom should feel more like a Starbucks than a traditional classroom.</a:t>
            </a:r>
          </a:p>
          <a:p>
            <a:pPr eaLnBrk="1" hangingPunct="1">
              <a:spcBef>
                <a:spcPts val="459"/>
              </a:spcBef>
            </a:pPr>
            <a:r>
              <a:rPr lang="en-US" smtClean="0">
                <a:latin typeface="Arial" pitchFamily="34" charset="0"/>
              </a:rPr>
              <a:t>Students may notice the technology first, but it won’t be long before they realize that this is a classroom designed for engagement – with technology, with text, with their teacher and with each other. In the classroom, there is a clear section for </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light up whole group]</a:t>
            </a:r>
          </a:p>
          <a:p>
            <a:pPr eaLnBrk="1" hangingPunct="1">
              <a:spcBef>
                <a:spcPts val="459"/>
              </a:spcBef>
            </a:pPr>
            <a:r>
              <a:rPr lang="en-US" smtClean="0">
                <a:latin typeface="Arial" pitchFamily="34" charset="0"/>
              </a:rPr>
              <a:t>Whole-Group Instruction</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light up small group]</a:t>
            </a:r>
          </a:p>
          <a:p>
            <a:pPr eaLnBrk="1" hangingPunct="1">
              <a:spcBef>
                <a:spcPts val="459"/>
              </a:spcBef>
            </a:pPr>
            <a:r>
              <a:rPr lang="en-US" smtClean="0">
                <a:latin typeface="Arial" pitchFamily="34" charset="0"/>
              </a:rPr>
              <a:t>Small-Group Differentiation</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light up technology]</a:t>
            </a:r>
          </a:p>
          <a:p>
            <a:pPr eaLnBrk="1" hangingPunct="1">
              <a:spcBef>
                <a:spcPts val="459"/>
              </a:spcBef>
            </a:pPr>
            <a:r>
              <a:rPr lang="en-US" smtClean="0">
                <a:latin typeface="Arial" pitchFamily="34" charset="0"/>
              </a:rPr>
              <a:t>A row of computers</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light up independent reading]</a:t>
            </a:r>
          </a:p>
          <a:p>
            <a:pPr eaLnBrk="1" hangingPunct="1">
              <a:spcBef>
                <a:spcPts val="459"/>
              </a:spcBef>
            </a:pPr>
            <a:r>
              <a:rPr lang="en-US" smtClean="0">
                <a:latin typeface="Arial" pitchFamily="34" charset="0"/>
              </a:rPr>
              <a:t>And a comfortable place to read.</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cover entire classroom]</a:t>
            </a:r>
          </a:p>
          <a:p>
            <a:pPr eaLnBrk="1" hangingPunct="1">
              <a:spcBef>
                <a:spcPts val="459"/>
              </a:spcBef>
            </a:pPr>
            <a:r>
              <a:rPr lang="en-US" smtClean="0">
                <a:solidFill>
                  <a:srgbClr val="FF0000"/>
                </a:solidFill>
                <a:latin typeface="Arial" pitchFamily="34" charset="0"/>
              </a:rPr>
              <a:t>AND</a:t>
            </a:r>
          </a:p>
          <a:p>
            <a:pPr eaLnBrk="1" hangingPunct="1">
              <a:spcBef>
                <a:spcPts val="459"/>
              </a:spcBef>
            </a:pPr>
            <a:endParaRPr lang="en-US" smtClean="0">
              <a:solidFill>
                <a:srgbClr val="FF0000"/>
              </a:solidFill>
              <a:latin typeface="Arial" pitchFamily="34" charset="0"/>
            </a:endParaRPr>
          </a:p>
          <a:p>
            <a:pPr eaLnBrk="1" hangingPunct="1">
              <a:spcBef>
                <a:spcPts val="459"/>
              </a:spcBef>
            </a:pPr>
            <a:r>
              <a:rPr lang="en-US" b="1" smtClean="0">
                <a:solidFill>
                  <a:srgbClr val="FF0000"/>
                </a:solidFill>
                <a:latin typeface="Arial" pitchFamily="34" charset="0"/>
              </a:rPr>
              <a:t>Click to new slide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58552" indent="-291751" eaLnBrk="0" hangingPunct="0">
              <a:defRPr>
                <a:solidFill>
                  <a:schemeClr val="tx1"/>
                </a:solidFill>
                <a:latin typeface="Arial" pitchFamily="34" charset="0"/>
              </a:defRPr>
            </a:lvl2pPr>
            <a:lvl3pPr marL="1167003" indent="-233401" eaLnBrk="0" hangingPunct="0">
              <a:defRPr>
                <a:solidFill>
                  <a:schemeClr val="tx1"/>
                </a:solidFill>
                <a:latin typeface="Arial" pitchFamily="34" charset="0"/>
              </a:defRPr>
            </a:lvl3pPr>
            <a:lvl4pPr marL="1633804" indent="-233401" eaLnBrk="0" hangingPunct="0">
              <a:defRPr>
                <a:solidFill>
                  <a:schemeClr val="tx1"/>
                </a:solidFill>
                <a:latin typeface="Arial" pitchFamily="34" charset="0"/>
              </a:defRPr>
            </a:lvl4pPr>
            <a:lvl5pPr marL="2100605" indent="-233401" eaLnBrk="0" hangingPunct="0">
              <a:defRPr>
                <a:solidFill>
                  <a:schemeClr val="tx1"/>
                </a:solidFill>
                <a:latin typeface="Arial" pitchFamily="34" charset="0"/>
              </a:defRPr>
            </a:lvl5pPr>
            <a:lvl6pPr marL="2567407" indent="-233401" eaLnBrk="0" fontAlgn="base" hangingPunct="0">
              <a:spcBef>
                <a:spcPct val="0"/>
              </a:spcBef>
              <a:spcAft>
                <a:spcPct val="0"/>
              </a:spcAft>
              <a:defRPr>
                <a:solidFill>
                  <a:schemeClr val="tx1"/>
                </a:solidFill>
                <a:latin typeface="Arial" pitchFamily="34" charset="0"/>
              </a:defRPr>
            </a:lvl6pPr>
            <a:lvl7pPr marL="3034208" indent="-233401" eaLnBrk="0" fontAlgn="base" hangingPunct="0">
              <a:spcBef>
                <a:spcPct val="0"/>
              </a:spcBef>
              <a:spcAft>
                <a:spcPct val="0"/>
              </a:spcAft>
              <a:defRPr>
                <a:solidFill>
                  <a:schemeClr val="tx1"/>
                </a:solidFill>
                <a:latin typeface="Arial" pitchFamily="34" charset="0"/>
              </a:defRPr>
            </a:lvl7pPr>
            <a:lvl8pPr marL="3501009" indent="-233401" eaLnBrk="0" fontAlgn="base" hangingPunct="0">
              <a:spcBef>
                <a:spcPct val="0"/>
              </a:spcBef>
              <a:spcAft>
                <a:spcPct val="0"/>
              </a:spcAft>
              <a:defRPr>
                <a:solidFill>
                  <a:schemeClr val="tx1"/>
                </a:solidFill>
                <a:latin typeface="Arial" pitchFamily="34" charset="0"/>
              </a:defRPr>
            </a:lvl8pPr>
            <a:lvl9pPr marL="3967810" indent="-233401" eaLnBrk="0" fontAlgn="base" hangingPunct="0">
              <a:spcBef>
                <a:spcPct val="0"/>
              </a:spcBef>
              <a:spcAft>
                <a:spcPct val="0"/>
              </a:spcAft>
              <a:defRPr>
                <a:solidFill>
                  <a:schemeClr val="tx1"/>
                </a:solidFill>
                <a:latin typeface="Arial" pitchFamily="34" charset="0"/>
              </a:defRPr>
            </a:lvl9pPr>
          </a:lstStyle>
          <a:p>
            <a:pPr eaLnBrk="1" hangingPunct="1"/>
            <a:fld id="{5568C4AD-9185-40D4-B66B-BCAD203DD762}" type="slidenum">
              <a:rPr lang="en-US" smtClean="0"/>
              <a:pPr eaLnBrk="1" hangingPunct="1"/>
              <a:t>38</a:t>
            </a:fld>
            <a:endParaRPr lang="en-US" smtClean="0"/>
          </a:p>
        </p:txBody>
      </p:sp>
      <p:sp>
        <p:nvSpPr>
          <p:cNvPr id="24579" name="Text Box 2"/>
          <p:cNvSpPr txBox="1">
            <a:spLocks noChangeArrowheads="1"/>
          </p:cNvSpPr>
          <p:nvPr/>
        </p:nvSpPr>
        <p:spPr bwMode="auto">
          <a:xfrm>
            <a:off x="1171046" y="698421"/>
            <a:ext cx="4684183" cy="3492103"/>
          </a:xfrm>
          <a:prstGeom prst="rect">
            <a:avLst/>
          </a:prstGeom>
          <a:solidFill>
            <a:srgbClr val="FFFFFF"/>
          </a:solidFill>
          <a:ln w="9525">
            <a:solidFill>
              <a:srgbClr val="000000"/>
            </a:solidFill>
            <a:miter lim="800000"/>
            <a:headEnd/>
            <a:tailEnd/>
          </a:ln>
        </p:spPr>
        <p:txBody>
          <a:bodyPr wrap="none" lIns="93360" tIns="46680" rIns="93360" bIns="46680"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endParaRPr lang="en-US" sz="2500" b="1" baseline="30000">
              <a:ea typeface="ＭＳ Ｐゴシック"/>
              <a:cs typeface="ＭＳ Ｐゴシック"/>
            </a:endParaRPr>
          </a:p>
        </p:txBody>
      </p:sp>
      <p:sp>
        <p:nvSpPr>
          <p:cNvPr id="24580" name="Text Box 3"/>
          <p:cNvSpPr>
            <a:spLocks noGrp="1" noChangeArrowheads="1"/>
          </p:cNvSpPr>
          <p:nvPr>
            <p:ph type="body"/>
          </p:nvPr>
        </p:nvSpPr>
        <p:spPr>
          <a:xfrm>
            <a:off x="936837" y="4423330"/>
            <a:ext cx="5152602" cy="4295611"/>
          </a:xfrm>
          <a:noFill/>
          <a:ln w="9360">
            <a:solidFill>
              <a:srgbClr val="000000"/>
            </a:solidFill>
          </a:ln>
          <a:extLst>
            <a:ext uri="{909E8E84-426E-40DD-AFC4-6F175D3DCCD1}">
              <a14:hiddenFill xmlns:a14="http://schemas.microsoft.com/office/drawing/2010/main">
                <a:solidFill>
                  <a:srgbClr val="FFFFFF"/>
                </a:solidFill>
              </a14:hiddenFill>
            </a:ext>
          </a:extLst>
        </p:spPr>
        <p:txBody>
          <a:bodyPr wrap="none" anchor="ctr"/>
          <a:lstStyle/>
          <a:p>
            <a:pPr eaLnBrk="1" hangingPunct="1">
              <a:spcBef>
                <a:spcPts val="459"/>
              </a:spcBef>
            </a:pPr>
            <a:r>
              <a:rPr lang="en-US" smtClean="0">
                <a:latin typeface="Arial" pitchFamily="34" charset="0"/>
              </a:rPr>
              <a:t>The classroom that supports this model should signal to students that something is different. We like to say that a READ 180 classroom should feel more like a Starbucks than a traditional classroom.</a:t>
            </a:r>
          </a:p>
          <a:p>
            <a:pPr eaLnBrk="1" hangingPunct="1">
              <a:spcBef>
                <a:spcPts val="459"/>
              </a:spcBef>
            </a:pPr>
            <a:r>
              <a:rPr lang="en-US" smtClean="0">
                <a:latin typeface="Arial" pitchFamily="34" charset="0"/>
              </a:rPr>
              <a:t>Students may notice the technology first, but it won’t be long before they realize that this is a classroom designed for engagement – with technology, with text, with their teacher and with each other. In the classroom, there is a clear section for </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light up whole group]</a:t>
            </a:r>
          </a:p>
          <a:p>
            <a:pPr eaLnBrk="1" hangingPunct="1">
              <a:spcBef>
                <a:spcPts val="459"/>
              </a:spcBef>
            </a:pPr>
            <a:r>
              <a:rPr lang="en-US" smtClean="0">
                <a:latin typeface="Arial" pitchFamily="34" charset="0"/>
              </a:rPr>
              <a:t>Whole-Group Instruction</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light up small group]</a:t>
            </a:r>
          </a:p>
          <a:p>
            <a:pPr eaLnBrk="1" hangingPunct="1">
              <a:spcBef>
                <a:spcPts val="459"/>
              </a:spcBef>
            </a:pPr>
            <a:r>
              <a:rPr lang="en-US" smtClean="0">
                <a:latin typeface="Arial" pitchFamily="34" charset="0"/>
              </a:rPr>
              <a:t>Small-Group Differentiation</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light up technology]</a:t>
            </a:r>
          </a:p>
          <a:p>
            <a:pPr eaLnBrk="1" hangingPunct="1">
              <a:spcBef>
                <a:spcPts val="459"/>
              </a:spcBef>
            </a:pPr>
            <a:r>
              <a:rPr lang="en-US" smtClean="0">
                <a:latin typeface="Arial" pitchFamily="34" charset="0"/>
              </a:rPr>
              <a:t>A row of computers</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light up independent reading]</a:t>
            </a:r>
          </a:p>
          <a:p>
            <a:pPr eaLnBrk="1" hangingPunct="1">
              <a:spcBef>
                <a:spcPts val="459"/>
              </a:spcBef>
            </a:pPr>
            <a:r>
              <a:rPr lang="en-US" smtClean="0">
                <a:latin typeface="Arial" pitchFamily="34" charset="0"/>
              </a:rPr>
              <a:t>And a comfortable place to read.</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cover entire classroom]</a:t>
            </a:r>
          </a:p>
          <a:p>
            <a:pPr eaLnBrk="1" hangingPunct="1">
              <a:spcBef>
                <a:spcPts val="459"/>
              </a:spcBef>
            </a:pPr>
            <a:r>
              <a:rPr lang="en-US" smtClean="0">
                <a:solidFill>
                  <a:srgbClr val="FF0000"/>
                </a:solidFill>
                <a:latin typeface="Arial" pitchFamily="34" charset="0"/>
              </a:rPr>
              <a:t>AND</a:t>
            </a:r>
          </a:p>
          <a:p>
            <a:pPr eaLnBrk="1" hangingPunct="1">
              <a:spcBef>
                <a:spcPts val="459"/>
              </a:spcBef>
            </a:pPr>
            <a:endParaRPr lang="en-US" smtClean="0">
              <a:solidFill>
                <a:srgbClr val="FF0000"/>
              </a:solidFill>
              <a:latin typeface="Arial" pitchFamily="34" charset="0"/>
            </a:endParaRPr>
          </a:p>
          <a:p>
            <a:pPr eaLnBrk="1" hangingPunct="1">
              <a:spcBef>
                <a:spcPts val="459"/>
              </a:spcBef>
            </a:pPr>
            <a:r>
              <a:rPr lang="en-US" b="1" smtClean="0">
                <a:solidFill>
                  <a:srgbClr val="FF0000"/>
                </a:solidFill>
                <a:latin typeface="Arial" pitchFamily="34" charset="0"/>
              </a:rPr>
              <a:t>Click to new slide</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58552" indent="-291751" eaLnBrk="0" hangingPunct="0">
              <a:defRPr>
                <a:solidFill>
                  <a:schemeClr val="tx1"/>
                </a:solidFill>
                <a:latin typeface="Arial" pitchFamily="34" charset="0"/>
              </a:defRPr>
            </a:lvl2pPr>
            <a:lvl3pPr marL="1167003" indent="-233401" eaLnBrk="0" hangingPunct="0">
              <a:defRPr>
                <a:solidFill>
                  <a:schemeClr val="tx1"/>
                </a:solidFill>
                <a:latin typeface="Arial" pitchFamily="34" charset="0"/>
              </a:defRPr>
            </a:lvl3pPr>
            <a:lvl4pPr marL="1633804" indent="-233401" eaLnBrk="0" hangingPunct="0">
              <a:defRPr>
                <a:solidFill>
                  <a:schemeClr val="tx1"/>
                </a:solidFill>
                <a:latin typeface="Arial" pitchFamily="34" charset="0"/>
              </a:defRPr>
            </a:lvl4pPr>
            <a:lvl5pPr marL="2100605" indent="-233401" eaLnBrk="0" hangingPunct="0">
              <a:defRPr>
                <a:solidFill>
                  <a:schemeClr val="tx1"/>
                </a:solidFill>
                <a:latin typeface="Arial" pitchFamily="34" charset="0"/>
              </a:defRPr>
            </a:lvl5pPr>
            <a:lvl6pPr marL="2567407" indent="-233401" eaLnBrk="0" fontAlgn="base" hangingPunct="0">
              <a:spcBef>
                <a:spcPct val="0"/>
              </a:spcBef>
              <a:spcAft>
                <a:spcPct val="0"/>
              </a:spcAft>
              <a:defRPr>
                <a:solidFill>
                  <a:schemeClr val="tx1"/>
                </a:solidFill>
                <a:latin typeface="Arial" pitchFamily="34" charset="0"/>
              </a:defRPr>
            </a:lvl6pPr>
            <a:lvl7pPr marL="3034208" indent="-233401" eaLnBrk="0" fontAlgn="base" hangingPunct="0">
              <a:spcBef>
                <a:spcPct val="0"/>
              </a:spcBef>
              <a:spcAft>
                <a:spcPct val="0"/>
              </a:spcAft>
              <a:defRPr>
                <a:solidFill>
                  <a:schemeClr val="tx1"/>
                </a:solidFill>
                <a:latin typeface="Arial" pitchFamily="34" charset="0"/>
              </a:defRPr>
            </a:lvl7pPr>
            <a:lvl8pPr marL="3501009" indent="-233401" eaLnBrk="0" fontAlgn="base" hangingPunct="0">
              <a:spcBef>
                <a:spcPct val="0"/>
              </a:spcBef>
              <a:spcAft>
                <a:spcPct val="0"/>
              </a:spcAft>
              <a:defRPr>
                <a:solidFill>
                  <a:schemeClr val="tx1"/>
                </a:solidFill>
                <a:latin typeface="Arial" pitchFamily="34" charset="0"/>
              </a:defRPr>
            </a:lvl8pPr>
            <a:lvl9pPr marL="3967810" indent="-233401" eaLnBrk="0" fontAlgn="base" hangingPunct="0">
              <a:spcBef>
                <a:spcPct val="0"/>
              </a:spcBef>
              <a:spcAft>
                <a:spcPct val="0"/>
              </a:spcAft>
              <a:defRPr>
                <a:solidFill>
                  <a:schemeClr val="tx1"/>
                </a:solidFill>
                <a:latin typeface="Arial" pitchFamily="34" charset="0"/>
              </a:defRPr>
            </a:lvl9pPr>
          </a:lstStyle>
          <a:p>
            <a:pPr eaLnBrk="1" hangingPunct="1"/>
            <a:fld id="{10B6A755-1778-4BAE-82A2-EDE58545372B}" type="slidenum">
              <a:rPr lang="en-US" smtClean="0"/>
              <a:pPr eaLnBrk="1" hangingPunct="1"/>
              <a:t>39</a:t>
            </a:fld>
            <a:endParaRPr lang="en-US" smtClean="0"/>
          </a:p>
        </p:txBody>
      </p:sp>
      <p:sp>
        <p:nvSpPr>
          <p:cNvPr id="25603" name="Text Box 2"/>
          <p:cNvSpPr txBox="1">
            <a:spLocks noChangeArrowheads="1"/>
          </p:cNvSpPr>
          <p:nvPr/>
        </p:nvSpPr>
        <p:spPr bwMode="auto">
          <a:xfrm>
            <a:off x="1171046" y="698421"/>
            <a:ext cx="4684183" cy="3492103"/>
          </a:xfrm>
          <a:prstGeom prst="rect">
            <a:avLst/>
          </a:prstGeom>
          <a:solidFill>
            <a:srgbClr val="FFFFFF"/>
          </a:solidFill>
          <a:ln w="9525">
            <a:solidFill>
              <a:srgbClr val="000000"/>
            </a:solidFill>
            <a:miter lim="800000"/>
            <a:headEnd/>
            <a:tailEnd/>
          </a:ln>
        </p:spPr>
        <p:txBody>
          <a:bodyPr wrap="none" lIns="93360" tIns="46680" rIns="93360" bIns="46680"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endParaRPr lang="en-US" sz="2500" b="1" baseline="30000">
              <a:ea typeface="ＭＳ Ｐゴシック"/>
              <a:cs typeface="ＭＳ Ｐゴシック"/>
            </a:endParaRPr>
          </a:p>
        </p:txBody>
      </p:sp>
      <p:sp>
        <p:nvSpPr>
          <p:cNvPr id="25604" name="Text Box 3"/>
          <p:cNvSpPr>
            <a:spLocks noGrp="1" noChangeArrowheads="1"/>
          </p:cNvSpPr>
          <p:nvPr>
            <p:ph type="body"/>
          </p:nvPr>
        </p:nvSpPr>
        <p:spPr>
          <a:xfrm>
            <a:off x="936837" y="4423330"/>
            <a:ext cx="5152602" cy="4295611"/>
          </a:xfrm>
          <a:noFill/>
          <a:ln w="9360">
            <a:solidFill>
              <a:srgbClr val="000000"/>
            </a:solidFill>
          </a:ln>
          <a:extLst>
            <a:ext uri="{909E8E84-426E-40DD-AFC4-6F175D3DCCD1}">
              <a14:hiddenFill xmlns:a14="http://schemas.microsoft.com/office/drawing/2010/main">
                <a:solidFill>
                  <a:srgbClr val="FFFFFF"/>
                </a:solidFill>
              </a14:hiddenFill>
            </a:ext>
          </a:extLst>
        </p:spPr>
        <p:txBody>
          <a:bodyPr wrap="none" anchor="ctr"/>
          <a:lstStyle/>
          <a:p>
            <a:pPr eaLnBrk="1" hangingPunct="1">
              <a:spcBef>
                <a:spcPts val="459"/>
              </a:spcBef>
            </a:pPr>
            <a:r>
              <a:rPr lang="en-US" smtClean="0">
                <a:latin typeface="Arial" pitchFamily="34" charset="0"/>
              </a:rPr>
              <a:t>The classroom that supports this model should signal to students that something is different. We like to say that a READ 180 classroom should feel more like a Starbucks than a traditional classroom.</a:t>
            </a:r>
          </a:p>
          <a:p>
            <a:pPr eaLnBrk="1" hangingPunct="1">
              <a:spcBef>
                <a:spcPts val="459"/>
              </a:spcBef>
            </a:pPr>
            <a:r>
              <a:rPr lang="en-US" smtClean="0">
                <a:latin typeface="Arial" pitchFamily="34" charset="0"/>
              </a:rPr>
              <a:t>Students may notice the technology first, but it won’t be long before they realize that this is a classroom designed for engagement – with technology, with text, with their teacher and with each other. In the classroom, there is a clear section for </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light up whole group]</a:t>
            </a:r>
          </a:p>
          <a:p>
            <a:pPr eaLnBrk="1" hangingPunct="1">
              <a:spcBef>
                <a:spcPts val="459"/>
              </a:spcBef>
            </a:pPr>
            <a:r>
              <a:rPr lang="en-US" smtClean="0">
                <a:latin typeface="Arial" pitchFamily="34" charset="0"/>
              </a:rPr>
              <a:t>Whole-Group Instruction</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light up small group]</a:t>
            </a:r>
          </a:p>
          <a:p>
            <a:pPr eaLnBrk="1" hangingPunct="1">
              <a:spcBef>
                <a:spcPts val="459"/>
              </a:spcBef>
            </a:pPr>
            <a:r>
              <a:rPr lang="en-US" smtClean="0">
                <a:latin typeface="Arial" pitchFamily="34" charset="0"/>
              </a:rPr>
              <a:t>Small-Group Differentiation</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light up technology]</a:t>
            </a:r>
          </a:p>
          <a:p>
            <a:pPr eaLnBrk="1" hangingPunct="1">
              <a:spcBef>
                <a:spcPts val="459"/>
              </a:spcBef>
            </a:pPr>
            <a:r>
              <a:rPr lang="en-US" smtClean="0">
                <a:latin typeface="Arial" pitchFamily="34" charset="0"/>
              </a:rPr>
              <a:t>A row of computers</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light up independent reading]</a:t>
            </a:r>
          </a:p>
          <a:p>
            <a:pPr eaLnBrk="1" hangingPunct="1">
              <a:spcBef>
                <a:spcPts val="459"/>
              </a:spcBef>
            </a:pPr>
            <a:r>
              <a:rPr lang="en-US" smtClean="0">
                <a:latin typeface="Arial" pitchFamily="34" charset="0"/>
              </a:rPr>
              <a:t>And a comfortable place to read.</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cover entire classroom]</a:t>
            </a:r>
          </a:p>
          <a:p>
            <a:pPr eaLnBrk="1" hangingPunct="1">
              <a:spcBef>
                <a:spcPts val="459"/>
              </a:spcBef>
            </a:pPr>
            <a:r>
              <a:rPr lang="en-US" smtClean="0">
                <a:solidFill>
                  <a:srgbClr val="FF0000"/>
                </a:solidFill>
                <a:latin typeface="Arial" pitchFamily="34" charset="0"/>
              </a:rPr>
              <a:t>AND</a:t>
            </a:r>
          </a:p>
          <a:p>
            <a:pPr eaLnBrk="1" hangingPunct="1">
              <a:spcBef>
                <a:spcPts val="459"/>
              </a:spcBef>
            </a:pPr>
            <a:endParaRPr lang="en-US" smtClean="0">
              <a:solidFill>
                <a:srgbClr val="FF0000"/>
              </a:solidFill>
              <a:latin typeface="Arial" pitchFamily="34" charset="0"/>
            </a:endParaRPr>
          </a:p>
          <a:p>
            <a:pPr eaLnBrk="1" hangingPunct="1">
              <a:spcBef>
                <a:spcPts val="459"/>
              </a:spcBef>
            </a:pPr>
            <a:r>
              <a:rPr lang="en-US" b="1" smtClean="0">
                <a:solidFill>
                  <a:srgbClr val="FF0000"/>
                </a:solidFill>
                <a:latin typeface="Arial" pitchFamily="34" charset="0"/>
              </a:rPr>
              <a:t>Click to new slide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smtClean="0"/>
              <a:t> </a:t>
            </a:r>
          </a:p>
        </p:txBody>
      </p:sp>
      <p:sp>
        <p:nvSpPr>
          <p:cNvPr id="36868" name="Slide Number Placeholder 3"/>
          <p:cNvSpPr>
            <a:spLocks noGrp="1"/>
          </p:cNvSpPr>
          <p:nvPr>
            <p:ph type="sldNum" sz="quarter" idx="5"/>
          </p:nvPr>
        </p:nvSpPr>
        <p:spPr>
          <a:noFill/>
        </p:spPr>
        <p:txBody>
          <a:bodyPr/>
          <a:lstStyle/>
          <a:p>
            <a:fld id="{58FED9A9-A29F-4C43-A473-03F64D178A2F}" type="slidenum">
              <a:rPr lang="en-US" smtClean="0">
                <a:solidFill>
                  <a:prstClr val="black"/>
                </a:solidFill>
              </a:rPr>
              <a:pPr/>
              <a:t>4</a:t>
            </a:fld>
            <a:endParaRPr lang="en-US" smtClean="0">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58552" indent="-291751" eaLnBrk="0" hangingPunct="0">
              <a:defRPr>
                <a:solidFill>
                  <a:schemeClr val="tx1"/>
                </a:solidFill>
                <a:latin typeface="Arial" pitchFamily="34" charset="0"/>
              </a:defRPr>
            </a:lvl2pPr>
            <a:lvl3pPr marL="1167003" indent="-233401" eaLnBrk="0" hangingPunct="0">
              <a:defRPr>
                <a:solidFill>
                  <a:schemeClr val="tx1"/>
                </a:solidFill>
                <a:latin typeface="Arial" pitchFamily="34" charset="0"/>
              </a:defRPr>
            </a:lvl3pPr>
            <a:lvl4pPr marL="1633804" indent="-233401" eaLnBrk="0" hangingPunct="0">
              <a:defRPr>
                <a:solidFill>
                  <a:schemeClr val="tx1"/>
                </a:solidFill>
                <a:latin typeface="Arial" pitchFamily="34" charset="0"/>
              </a:defRPr>
            </a:lvl4pPr>
            <a:lvl5pPr marL="2100605" indent="-233401" eaLnBrk="0" hangingPunct="0">
              <a:defRPr>
                <a:solidFill>
                  <a:schemeClr val="tx1"/>
                </a:solidFill>
                <a:latin typeface="Arial" pitchFamily="34" charset="0"/>
              </a:defRPr>
            </a:lvl5pPr>
            <a:lvl6pPr marL="2567407" indent="-233401" eaLnBrk="0" fontAlgn="base" hangingPunct="0">
              <a:spcBef>
                <a:spcPct val="0"/>
              </a:spcBef>
              <a:spcAft>
                <a:spcPct val="0"/>
              </a:spcAft>
              <a:defRPr>
                <a:solidFill>
                  <a:schemeClr val="tx1"/>
                </a:solidFill>
                <a:latin typeface="Arial" pitchFamily="34" charset="0"/>
              </a:defRPr>
            </a:lvl6pPr>
            <a:lvl7pPr marL="3034208" indent="-233401" eaLnBrk="0" fontAlgn="base" hangingPunct="0">
              <a:spcBef>
                <a:spcPct val="0"/>
              </a:spcBef>
              <a:spcAft>
                <a:spcPct val="0"/>
              </a:spcAft>
              <a:defRPr>
                <a:solidFill>
                  <a:schemeClr val="tx1"/>
                </a:solidFill>
                <a:latin typeface="Arial" pitchFamily="34" charset="0"/>
              </a:defRPr>
            </a:lvl7pPr>
            <a:lvl8pPr marL="3501009" indent="-233401" eaLnBrk="0" fontAlgn="base" hangingPunct="0">
              <a:spcBef>
                <a:spcPct val="0"/>
              </a:spcBef>
              <a:spcAft>
                <a:spcPct val="0"/>
              </a:spcAft>
              <a:defRPr>
                <a:solidFill>
                  <a:schemeClr val="tx1"/>
                </a:solidFill>
                <a:latin typeface="Arial" pitchFamily="34" charset="0"/>
              </a:defRPr>
            </a:lvl8pPr>
            <a:lvl9pPr marL="3967810" indent="-233401" eaLnBrk="0" fontAlgn="base" hangingPunct="0">
              <a:spcBef>
                <a:spcPct val="0"/>
              </a:spcBef>
              <a:spcAft>
                <a:spcPct val="0"/>
              </a:spcAft>
              <a:defRPr>
                <a:solidFill>
                  <a:schemeClr val="tx1"/>
                </a:solidFill>
                <a:latin typeface="Arial" pitchFamily="34" charset="0"/>
              </a:defRPr>
            </a:lvl9pPr>
          </a:lstStyle>
          <a:p>
            <a:pPr eaLnBrk="1" hangingPunct="1"/>
            <a:fld id="{800058E5-0963-41BF-84C6-15F56EBCA88A}" type="slidenum">
              <a:rPr lang="en-US" smtClean="0"/>
              <a:pPr eaLnBrk="1" hangingPunct="1"/>
              <a:t>40</a:t>
            </a:fld>
            <a:endParaRPr lang="en-US" smtClean="0"/>
          </a:p>
        </p:txBody>
      </p:sp>
      <p:sp>
        <p:nvSpPr>
          <p:cNvPr id="26627" name="Text Box 2"/>
          <p:cNvSpPr txBox="1">
            <a:spLocks noChangeArrowheads="1"/>
          </p:cNvSpPr>
          <p:nvPr/>
        </p:nvSpPr>
        <p:spPr bwMode="auto">
          <a:xfrm>
            <a:off x="1171046" y="698421"/>
            <a:ext cx="4684183" cy="3492103"/>
          </a:xfrm>
          <a:prstGeom prst="rect">
            <a:avLst/>
          </a:prstGeom>
          <a:solidFill>
            <a:srgbClr val="FFFFFF"/>
          </a:solidFill>
          <a:ln w="9525">
            <a:solidFill>
              <a:srgbClr val="000000"/>
            </a:solidFill>
            <a:miter lim="800000"/>
            <a:headEnd/>
            <a:tailEnd/>
          </a:ln>
        </p:spPr>
        <p:txBody>
          <a:bodyPr wrap="none" lIns="93360" tIns="46680" rIns="93360" bIns="46680"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endParaRPr lang="en-US" sz="2500" b="1" baseline="30000">
              <a:ea typeface="ＭＳ Ｐゴシック"/>
              <a:cs typeface="ＭＳ Ｐゴシック"/>
            </a:endParaRPr>
          </a:p>
        </p:txBody>
      </p:sp>
      <p:sp>
        <p:nvSpPr>
          <p:cNvPr id="26628" name="Text Box 3"/>
          <p:cNvSpPr>
            <a:spLocks noGrp="1" noChangeArrowheads="1"/>
          </p:cNvSpPr>
          <p:nvPr>
            <p:ph type="body"/>
          </p:nvPr>
        </p:nvSpPr>
        <p:spPr>
          <a:xfrm>
            <a:off x="936837" y="4423330"/>
            <a:ext cx="5152602" cy="4295611"/>
          </a:xfrm>
          <a:noFill/>
          <a:ln w="9360">
            <a:solidFill>
              <a:srgbClr val="000000"/>
            </a:solidFill>
          </a:ln>
          <a:extLst>
            <a:ext uri="{909E8E84-426E-40DD-AFC4-6F175D3DCCD1}">
              <a14:hiddenFill xmlns:a14="http://schemas.microsoft.com/office/drawing/2010/main">
                <a:solidFill>
                  <a:srgbClr val="FFFFFF"/>
                </a:solidFill>
              </a14:hiddenFill>
            </a:ext>
          </a:extLst>
        </p:spPr>
        <p:txBody>
          <a:bodyPr wrap="none" anchor="ctr"/>
          <a:lstStyle/>
          <a:p>
            <a:pPr eaLnBrk="1" hangingPunct="1">
              <a:spcBef>
                <a:spcPts val="459"/>
              </a:spcBef>
            </a:pPr>
            <a:r>
              <a:rPr lang="en-US" smtClean="0">
                <a:latin typeface="Arial" pitchFamily="34" charset="0"/>
              </a:rPr>
              <a:t>The classroom that supports this model should signal to students that something is different. We like to say that a READ 180 classroom should feel more like a Starbucks than a traditional classroom.</a:t>
            </a:r>
          </a:p>
          <a:p>
            <a:pPr eaLnBrk="1" hangingPunct="1">
              <a:spcBef>
                <a:spcPts val="459"/>
              </a:spcBef>
            </a:pPr>
            <a:r>
              <a:rPr lang="en-US" smtClean="0">
                <a:latin typeface="Arial" pitchFamily="34" charset="0"/>
              </a:rPr>
              <a:t>Students may notice the technology first, but it won’t be long before they realize that this is a classroom designed for engagement – with technology, with text, with their teacher and with each other. In the classroom, there is a clear section for </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light up whole group]</a:t>
            </a:r>
          </a:p>
          <a:p>
            <a:pPr eaLnBrk="1" hangingPunct="1">
              <a:spcBef>
                <a:spcPts val="459"/>
              </a:spcBef>
            </a:pPr>
            <a:r>
              <a:rPr lang="en-US" smtClean="0">
                <a:latin typeface="Arial" pitchFamily="34" charset="0"/>
              </a:rPr>
              <a:t>Whole-Group Instruction</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light up small group]</a:t>
            </a:r>
          </a:p>
          <a:p>
            <a:pPr eaLnBrk="1" hangingPunct="1">
              <a:spcBef>
                <a:spcPts val="459"/>
              </a:spcBef>
            </a:pPr>
            <a:r>
              <a:rPr lang="en-US" smtClean="0">
                <a:latin typeface="Arial" pitchFamily="34" charset="0"/>
              </a:rPr>
              <a:t>Small-Group Differentiation</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light up technology]</a:t>
            </a:r>
          </a:p>
          <a:p>
            <a:pPr eaLnBrk="1" hangingPunct="1">
              <a:spcBef>
                <a:spcPts val="459"/>
              </a:spcBef>
            </a:pPr>
            <a:r>
              <a:rPr lang="en-US" smtClean="0">
                <a:latin typeface="Arial" pitchFamily="34" charset="0"/>
              </a:rPr>
              <a:t>A row of computers</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light up independent reading]</a:t>
            </a:r>
          </a:p>
          <a:p>
            <a:pPr eaLnBrk="1" hangingPunct="1">
              <a:spcBef>
                <a:spcPts val="459"/>
              </a:spcBef>
            </a:pPr>
            <a:r>
              <a:rPr lang="en-US" smtClean="0">
                <a:latin typeface="Arial" pitchFamily="34" charset="0"/>
              </a:rPr>
              <a:t>And a comfortable place to read.</a:t>
            </a:r>
          </a:p>
          <a:p>
            <a:pPr eaLnBrk="1" hangingPunct="1">
              <a:spcBef>
                <a:spcPts val="459"/>
              </a:spcBef>
            </a:pPr>
            <a:endParaRPr lang="en-US" smtClean="0">
              <a:latin typeface="Arial" pitchFamily="34" charset="0"/>
            </a:endParaRPr>
          </a:p>
          <a:p>
            <a:pPr eaLnBrk="1" hangingPunct="1">
              <a:spcBef>
                <a:spcPts val="459"/>
              </a:spcBef>
            </a:pPr>
            <a:r>
              <a:rPr lang="en-US" b="1" smtClean="0">
                <a:solidFill>
                  <a:srgbClr val="FF0000"/>
                </a:solidFill>
                <a:latin typeface="Arial" pitchFamily="34" charset="0"/>
              </a:rPr>
              <a:t>[click to cover entire classroom]</a:t>
            </a:r>
          </a:p>
          <a:p>
            <a:pPr eaLnBrk="1" hangingPunct="1">
              <a:spcBef>
                <a:spcPts val="459"/>
              </a:spcBef>
            </a:pPr>
            <a:r>
              <a:rPr lang="en-US" smtClean="0">
                <a:solidFill>
                  <a:srgbClr val="FF0000"/>
                </a:solidFill>
                <a:latin typeface="Arial" pitchFamily="34" charset="0"/>
              </a:rPr>
              <a:t>AND</a:t>
            </a:r>
          </a:p>
          <a:p>
            <a:pPr eaLnBrk="1" hangingPunct="1">
              <a:spcBef>
                <a:spcPts val="459"/>
              </a:spcBef>
            </a:pPr>
            <a:endParaRPr lang="en-US" smtClean="0">
              <a:solidFill>
                <a:srgbClr val="FF0000"/>
              </a:solidFill>
              <a:latin typeface="Arial" pitchFamily="34" charset="0"/>
            </a:endParaRPr>
          </a:p>
          <a:p>
            <a:pPr eaLnBrk="1" hangingPunct="1">
              <a:spcBef>
                <a:spcPts val="459"/>
              </a:spcBef>
            </a:pPr>
            <a:r>
              <a:rPr lang="en-US" b="1" smtClean="0">
                <a:solidFill>
                  <a:srgbClr val="FF0000"/>
                </a:solidFill>
                <a:latin typeface="Arial" pitchFamily="34" charset="0"/>
              </a:rPr>
              <a:t>Click to new slide</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41</a:t>
            </a:fld>
            <a:endParaRPr lang="en-US" dirty="0"/>
          </a:p>
        </p:txBody>
      </p:sp>
    </p:spTree>
    <p:extLst>
      <p:ext uri="{BB962C8B-B14F-4D97-AF65-F5344CB8AC3E}">
        <p14:creationId xmlns:p14="http://schemas.microsoft.com/office/powerpoint/2010/main" val="765640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42</a:t>
            </a:fld>
            <a:endParaRPr lang="en-US" dirty="0"/>
          </a:p>
        </p:txBody>
      </p:sp>
    </p:spTree>
    <p:extLst>
      <p:ext uri="{BB962C8B-B14F-4D97-AF65-F5344CB8AC3E}">
        <p14:creationId xmlns:p14="http://schemas.microsoft.com/office/powerpoint/2010/main" val="20926652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43</a:t>
            </a:fld>
            <a:endParaRPr lang="en-US" dirty="0"/>
          </a:p>
        </p:txBody>
      </p:sp>
    </p:spTree>
    <p:extLst>
      <p:ext uri="{BB962C8B-B14F-4D97-AF65-F5344CB8AC3E}">
        <p14:creationId xmlns:p14="http://schemas.microsoft.com/office/powerpoint/2010/main" val="23378021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44</a:t>
            </a:fld>
            <a:endParaRPr lang="en-US" dirty="0"/>
          </a:p>
        </p:txBody>
      </p:sp>
    </p:spTree>
    <p:extLst>
      <p:ext uri="{BB962C8B-B14F-4D97-AF65-F5344CB8AC3E}">
        <p14:creationId xmlns:p14="http://schemas.microsoft.com/office/powerpoint/2010/main" val="25593624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45</a:t>
            </a:fld>
            <a:endParaRPr lang="en-US" dirty="0"/>
          </a:p>
        </p:txBody>
      </p:sp>
    </p:spTree>
    <p:extLst>
      <p:ext uri="{BB962C8B-B14F-4D97-AF65-F5344CB8AC3E}">
        <p14:creationId xmlns:p14="http://schemas.microsoft.com/office/powerpoint/2010/main" val="23577642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46</a:t>
            </a:fld>
            <a:endParaRPr lang="en-US" dirty="0"/>
          </a:p>
        </p:txBody>
      </p:sp>
    </p:spTree>
    <p:extLst>
      <p:ext uri="{BB962C8B-B14F-4D97-AF65-F5344CB8AC3E}">
        <p14:creationId xmlns:p14="http://schemas.microsoft.com/office/powerpoint/2010/main" val="24970330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47</a:t>
            </a:fld>
            <a:endParaRPr lang="en-US" dirty="0"/>
          </a:p>
        </p:txBody>
      </p:sp>
    </p:spTree>
    <p:extLst>
      <p:ext uri="{BB962C8B-B14F-4D97-AF65-F5344CB8AC3E}">
        <p14:creationId xmlns:p14="http://schemas.microsoft.com/office/powerpoint/2010/main" val="30860759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48</a:t>
            </a:fld>
            <a:endParaRPr lang="en-US" dirty="0"/>
          </a:p>
        </p:txBody>
      </p:sp>
    </p:spTree>
    <p:extLst>
      <p:ext uri="{BB962C8B-B14F-4D97-AF65-F5344CB8AC3E}">
        <p14:creationId xmlns:p14="http://schemas.microsoft.com/office/powerpoint/2010/main" val="1857093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49</a:t>
            </a:fld>
            <a:endParaRPr lang="en-US" dirty="0"/>
          </a:p>
        </p:txBody>
      </p:sp>
    </p:spTree>
    <p:extLst>
      <p:ext uri="{BB962C8B-B14F-4D97-AF65-F5344CB8AC3E}">
        <p14:creationId xmlns:p14="http://schemas.microsoft.com/office/powerpoint/2010/main" val="2864965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5</a:t>
            </a:fld>
            <a:endParaRPr lang="en-US" dirty="0"/>
          </a:p>
        </p:txBody>
      </p:sp>
    </p:spTree>
    <p:extLst>
      <p:ext uri="{BB962C8B-B14F-4D97-AF65-F5344CB8AC3E}">
        <p14:creationId xmlns:p14="http://schemas.microsoft.com/office/powerpoint/2010/main" val="215947768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4" name="Slide Number Placeholder 3"/>
          <p:cNvSpPr>
            <a:spLocks noGrp="1"/>
          </p:cNvSpPr>
          <p:nvPr>
            <p:ph type="sldNum" sz="quarter" idx="5"/>
          </p:nvPr>
        </p:nvSpPr>
        <p:spPr/>
        <p:txBody>
          <a:bodyPr/>
          <a:lstStyle/>
          <a:p>
            <a:pPr>
              <a:defRPr/>
            </a:pPr>
            <a:fld id="{678CC64C-D51F-47D0-ACD0-E1750A10867E}" type="slidenum">
              <a:rPr lang="en-US"/>
              <a:pPr>
                <a:defRPr/>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31DE8D7B-FAE1-4B34-B756-B7DF0FF1704C}" type="slidenum">
              <a:rPr lang="en-US"/>
              <a:pPr>
                <a:defRPr/>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CF2364C7-E58C-4C3B-A309-BBD534083A81}" type="slidenum">
              <a:rPr lang="en-US"/>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4" name="Slide Number Placeholder 3"/>
          <p:cNvSpPr>
            <a:spLocks noGrp="1"/>
          </p:cNvSpPr>
          <p:nvPr>
            <p:ph type="sldNum" sz="quarter" idx="5"/>
          </p:nvPr>
        </p:nvSpPr>
        <p:spPr/>
        <p:txBody>
          <a:bodyPr/>
          <a:lstStyle/>
          <a:p>
            <a:pPr>
              <a:defRPr/>
            </a:pPr>
            <a:fld id="{59178C5F-1382-475E-98C6-D268C0F0FB53}" type="slidenum">
              <a:rPr lang="en-US"/>
              <a:pPr>
                <a:defRPr/>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4" name="Slide Number Placeholder 3"/>
          <p:cNvSpPr>
            <a:spLocks noGrp="1"/>
          </p:cNvSpPr>
          <p:nvPr>
            <p:ph type="sldNum" sz="quarter" idx="5"/>
          </p:nvPr>
        </p:nvSpPr>
        <p:spPr/>
        <p:txBody>
          <a:bodyPr/>
          <a:lstStyle/>
          <a:p>
            <a:pPr>
              <a:defRPr/>
            </a:pPr>
            <a:fld id="{BB612C75-9218-4D7F-BC40-49CA85070E41}" type="slidenum">
              <a:rPr lang="en-US"/>
              <a:pPr>
                <a:defRPr/>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D0C553F9-BB3D-4061-A7B6-4EA87B5FED4E}" type="slidenum">
              <a:rPr lang="en-US"/>
              <a:pPr>
                <a:defRPr/>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56</a:t>
            </a:fld>
            <a:endParaRPr lang="en-US" dirty="0"/>
          </a:p>
        </p:txBody>
      </p:sp>
    </p:spTree>
    <p:extLst>
      <p:ext uri="{BB962C8B-B14F-4D97-AF65-F5344CB8AC3E}">
        <p14:creationId xmlns:p14="http://schemas.microsoft.com/office/powerpoint/2010/main" val="1304678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6</a:t>
            </a:fld>
            <a:endParaRPr lang="en-US" dirty="0"/>
          </a:p>
        </p:txBody>
      </p:sp>
    </p:spTree>
    <p:extLst>
      <p:ext uri="{BB962C8B-B14F-4D97-AF65-F5344CB8AC3E}">
        <p14:creationId xmlns:p14="http://schemas.microsoft.com/office/powerpoint/2010/main" val="1601968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9C1FE08-A077-4253-AB41-5C9ECBFBD33F}" type="slidenum">
              <a:rPr lang="en-US" smtClean="0">
                <a:solidFill>
                  <a:prstClr val="black"/>
                </a:solidFill>
              </a:rPr>
              <a:pPr/>
              <a:t>7</a:t>
            </a:fld>
            <a:endParaRPr lang="en-US" smtClean="0">
              <a:solidFill>
                <a:prstClr val="black"/>
              </a:solidFill>
            </a:endParaRPr>
          </a:p>
        </p:txBody>
      </p:sp>
      <p:sp>
        <p:nvSpPr>
          <p:cNvPr id="45059" name="Rectangle 7"/>
          <p:cNvSpPr txBox="1">
            <a:spLocks noGrp="1" noChangeArrowheads="1"/>
          </p:cNvSpPr>
          <p:nvPr/>
        </p:nvSpPr>
        <p:spPr bwMode="auto">
          <a:xfrm>
            <a:off x="3979931" y="8844753"/>
            <a:ext cx="3044719" cy="465932"/>
          </a:xfrm>
          <a:prstGeom prst="rect">
            <a:avLst/>
          </a:prstGeom>
          <a:noFill/>
          <a:ln w="9525">
            <a:noFill/>
            <a:miter lim="800000"/>
            <a:headEnd/>
            <a:tailEnd/>
          </a:ln>
        </p:spPr>
        <p:txBody>
          <a:bodyPr lIns="94076" tIns="47038" rIns="94076" bIns="47038" anchor="b"/>
          <a:lstStyle/>
          <a:p>
            <a:pPr algn="r"/>
            <a:fld id="{8D0ED587-C9DE-4B4C-886B-FA657941E3E6}" type="slidenum">
              <a:rPr lang="en-US" sz="1200">
                <a:solidFill>
                  <a:prstClr val="black"/>
                </a:solidFill>
              </a:rPr>
              <a:pPr algn="r"/>
              <a:t>7</a:t>
            </a:fld>
            <a:endParaRPr lang="en-US" sz="1200">
              <a:solidFill>
                <a:prstClr val="black"/>
              </a:solidFill>
            </a:endParaRPr>
          </a:p>
        </p:txBody>
      </p:sp>
      <p:sp>
        <p:nvSpPr>
          <p:cNvPr id="45060" name="Rectangle 2"/>
          <p:cNvSpPr>
            <a:spLocks noGrp="1" noRot="1" noChangeAspect="1" noChangeArrowheads="1" noTextEdit="1"/>
          </p:cNvSpPr>
          <p:nvPr>
            <p:ph type="sldImg"/>
          </p:nvPr>
        </p:nvSpPr>
        <p:spPr>
          <a:ln/>
        </p:spPr>
      </p:sp>
      <p:sp>
        <p:nvSpPr>
          <p:cNvPr id="45061" name="Rectangle 3"/>
          <p:cNvSpPr>
            <a:spLocks noGrp="1" noChangeArrowheads="1"/>
          </p:cNvSpPr>
          <p:nvPr>
            <p:ph type="body" idx="1"/>
          </p:nvPr>
        </p:nvSpPr>
        <p:spPr>
          <a:noFill/>
          <a:ln/>
        </p:spPr>
        <p:txBody>
          <a:bodyPr lIns="94076" tIns="47038" rIns="94076" bIns="47038"/>
          <a:lstStyle/>
          <a:p>
            <a:pPr marL="234070" indent="-234070" eaLnBrk="1" hangingPunct="1"/>
            <a:r>
              <a:rPr lang="en-US" smtClean="0">
                <a:solidFill>
                  <a:schemeClr val="bg1"/>
                </a:solidFill>
                <a:latin typeface="Times New Roman" pitchFamily="18" charset="0"/>
              </a:rPr>
              <a:t>It’s not just about warm bodies. We need to marry content with the classroom. </a:t>
            </a:r>
          </a:p>
          <a:p>
            <a:pPr marL="234070" indent="-234070" eaLnBrk="1" hangingPunct="1"/>
            <a:endParaRPr lang="en-US" smtClean="0">
              <a:solidFill>
                <a:schemeClr val="bg1"/>
              </a:solidFill>
              <a:latin typeface="Times New Roman" pitchFamily="18" charset="0"/>
            </a:endParaRPr>
          </a:p>
          <a:p>
            <a:pPr marL="234070" indent="-234070" eaLnBrk="1" hangingPunct="1"/>
            <a:r>
              <a:rPr lang="en-US" smtClean="0">
                <a:solidFill>
                  <a:schemeClr val="bg1"/>
                </a:solidFill>
                <a:latin typeface="Times New Roman" pitchFamily="18" charset="0"/>
              </a:rPr>
              <a:t>CLICK 1: Take Georgia for example…</a:t>
            </a:r>
          </a:p>
          <a:p>
            <a:pPr marL="234070" indent="-234070" eaLnBrk="1" hangingPunct="1"/>
            <a:r>
              <a:rPr lang="en-US" smtClean="0">
                <a:solidFill>
                  <a:schemeClr val="bg1"/>
                </a:solidFill>
                <a:latin typeface="Times New Roman" pitchFamily="18" charset="0"/>
              </a:rPr>
              <a:t>CLICK 2: There are 440 high schools</a:t>
            </a:r>
          </a:p>
          <a:p>
            <a:pPr marL="234070" indent="-234070" eaLnBrk="1" hangingPunct="1"/>
            <a:r>
              <a:rPr lang="en-US" smtClean="0">
                <a:solidFill>
                  <a:schemeClr val="bg1"/>
                </a:solidFill>
                <a:latin typeface="Times New Roman" pitchFamily="18" charset="0"/>
              </a:rPr>
              <a:t>CLICK 3: And only 88 qualified physics teacher</a:t>
            </a:r>
          </a:p>
          <a:p>
            <a:pPr marL="234070" indent="-234070" eaLnBrk="1" hangingPunct="1"/>
            <a:endParaRPr lang="en-US" smtClean="0">
              <a:solidFill>
                <a:schemeClr val="bg1"/>
              </a:solidFill>
              <a:latin typeface="Times New Roman" pitchFamily="18" charset="0"/>
            </a:endParaRPr>
          </a:p>
          <a:p>
            <a:pPr marL="234070" indent="-234070" eaLnBrk="1" hangingPunct="1"/>
            <a:r>
              <a:rPr lang="en-US" smtClean="0">
                <a:solidFill>
                  <a:schemeClr val="bg1"/>
                </a:solidFill>
                <a:latin typeface="Times New Roman" pitchFamily="18" charset="0"/>
              </a:rPr>
              <a:t>CLICK 4: Merely increasing the supply of teachers is not going to address this problem. </a:t>
            </a:r>
          </a:p>
          <a:p>
            <a:pPr marL="234070" indent="-234070" eaLnBrk="1" hangingPunct="1"/>
            <a:endParaRPr lang="en-US" smtClean="0">
              <a:solidFill>
                <a:schemeClr val="bg1"/>
              </a:solidFill>
              <a:latin typeface="Times New Roman" pitchFamily="18" charset="0"/>
            </a:endParaRPr>
          </a:p>
          <a:p>
            <a:pPr marL="234070" indent="-234070" eaLnBrk="1" hangingPunct="1"/>
            <a:r>
              <a:rPr lang="en-US" smtClean="0">
                <a:solidFill>
                  <a:schemeClr val="bg1"/>
                </a:solidFill>
                <a:latin typeface="Times New Roman" pitchFamily="18" charset="0"/>
              </a:rPr>
              <a:t>Let's look at two high schools in rural areas using technology to address these issues of human capital.</a:t>
            </a:r>
          </a:p>
          <a:p>
            <a:pPr marL="234070" indent="-234070" eaLnBrk="1" hangingPunct="1"/>
            <a:endParaRPr lang="en-US" smtClean="0">
              <a:solidFill>
                <a:schemeClr val="bg1"/>
              </a:solidFill>
              <a:latin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College degree = associates </a:t>
            </a:r>
            <a:r>
              <a:rPr lang="en-US" smtClean="0"/>
              <a:t>or higher. </a:t>
            </a:r>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8</a:t>
            </a:fld>
            <a:endParaRPr lang="en-US" dirty="0"/>
          </a:p>
        </p:txBody>
      </p:sp>
    </p:spTree>
    <p:extLst>
      <p:ext uri="{BB962C8B-B14F-4D97-AF65-F5344CB8AC3E}">
        <p14:creationId xmlns:p14="http://schemas.microsoft.com/office/powerpoint/2010/main" val="19085328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206DCF-EC05-4145-85DF-C96A9049F9CF}" type="slidenum">
              <a:rPr lang="en-US" smtClean="0"/>
              <a:pPr>
                <a:defRPr/>
              </a:pPr>
              <a:t>9</a:t>
            </a:fld>
            <a:endParaRPr lang="en-US" dirty="0"/>
          </a:p>
        </p:txBody>
      </p:sp>
    </p:spTree>
    <p:extLst>
      <p:ext uri="{BB962C8B-B14F-4D97-AF65-F5344CB8AC3E}">
        <p14:creationId xmlns:p14="http://schemas.microsoft.com/office/powerpoint/2010/main" val="1467783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1D742A6-A32B-458A-A80A-8653736C9D9F}" type="slidenum">
              <a:rPr lang="en-US"/>
              <a:pPr>
                <a:defRPr/>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51DBDA8-D16A-45F4-B550-1CD1703E1E86}" type="slidenum">
              <a:rPr lang="en-US"/>
              <a:pPr>
                <a:defRPr/>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2B80983-AE43-41D4-BAA5-DCFB1718B7D8}" type="slidenum">
              <a:rPr lang="en-US"/>
              <a:pPr>
                <a:defRPr/>
              </a:pPr>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2" name="Picture 2" descr="Concept 1 Cover.jpg"/>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 name="Rectangle 2"/>
          <p:cNvSpPr/>
          <p:nvPr userDrawn="1"/>
        </p:nvSpPr>
        <p:spPr>
          <a:xfrm>
            <a:off x="3581400" y="6400800"/>
            <a:ext cx="341313" cy="246063"/>
          </a:xfrm>
          <a:prstGeom prst="rect">
            <a:avLst/>
          </a:prstGeom>
        </p:spPr>
        <p:txBody>
          <a:bodyPr wrap="none">
            <a:spAutoFit/>
          </a:bodyPr>
          <a:lstStyle/>
          <a:p>
            <a:fld id="{1DFC9F72-FC59-42C8-906C-A779E88B51C0}" type="slidenum">
              <a:rPr lang="en-US" sz="1000">
                <a:solidFill>
                  <a:srgbClr val="606060"/>
                </a:solidFill>
              </a:rPr>
              <a:pPr/>
              <a:t>‹#›</a:t>
            </a:fld>
            <a:endParaRPr lang="en-US" sz="1000">
              <a:solidFill>
                <a:srgbClr val="606060"/>
              </a:solidFill>
            </a:endParaRPr>
          </a:p>
        </p:txBody>
      </p:sp>
    </p:spTree>
    <p:extLst>
      <p:ext uri="{BB962C8B-B14F-4D97-AF65-F5344CB8AC3E}">
        <p14:creationId xmlns:p14="http://schemas.microsoft.com/office/powerpoint/2010/main" val="380216447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2" descr="Concept 1 Cover.jpg"/>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 name="Rectangle 2"/>
          <p:cNvSpPr/>
          <p:nvPr userDrawn="1"/>
        </p:nvSpPr>
        <p:spPr>
          <a:xfrm>
            <a:off x="3581400" y="6400800"/>
            <a:ext cx="341313" cy="246063"/>
          </a:xfrm>
          <a:prstGeom prst="rect">
            <a:avLst/>
          </a:prstGeom>
        </p:spPr>
        <p:txBody>
          <a:bodyPr wrap="none">
            <a:spAutoFit/>
          </a:bodyPr>
          <a:lstStyle/>
          <a:p>
            <a:fld id="{1DFC9F72-FC59-42C8-906C-A779E88B51C0}" type="slidenum">
              <a:rPr lang="en-US" sz="1000">
                <a:solidFill>
                  <a:srgbClr val="606060"/>
                </a:solidFill>
              </a:rPr>
              <a:pPr/>
              <a:t>‹#›</a:t>
            </a:fld>
            <a:endParaRPr lang="en-US" sz="1000">
              <a:solidFill>
                <a:srgbClr val="606060"/>
              </a:solidFill>
            </a:endParaRPr>
          </a:p>
        </p:txBody>
      </p:sp>
    </p:spTree>
    <p:extLst>
      <p:ext uri="{BB962C8B-B14F-4D97-AF65-F5344CB8AC3E}">
        <p14:creationId xmlns:p14="http://schemas.microsoft.com/office/powerpoint/2010/main" val="380216447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7"/>
            <a:ext cx="6400354" cy="1752451"/>
          </a:xfrm>
        </p:spPr>
        <p:txBody>
          <a:bodyPr/>
          <a:lstStyle>
            <a:lvl1pPr marL="0" indent="0" algn="ctr">
              <a:buNone/>
              <a:defRPr/>
            </a:lvl1pPr>
            <a:lvl2pPr marL="321457" indent="0" algn="ctr">
              <a:buNone/>
              <a:defRPr/>
            </a:lvl2pPr>
            <a:lvl3pPr marL="642915" indent="0" algn="ctr">
              <a:buNone/>
              <a:defRPr/>
            </a:lvl3pPr>
            <a:lvl4pPr marL="964372" indent="0" algn="ctr">
              <a:buNone/>
              <a:defRPr/>
            </a:lvl4pPr>
            <a:lvl5pPr marL="1285829" indent="0" algn="ctr">
              <a:buNone/>
              <a:defRPr/>
            </a:lvl5pPr>
            <a:lvl6pPr marL="1607287" indent="0" algn="ctr">
              <a:buNone/>
              <a:defRPr/>
            </a:lvl6pPr>
            <a:lvl7pPr marL="1928744" indent="0" algn="ctr">
              <a:buNone/>
              <a:defRPr/>
            </a:lvl7pPr>
            <a:lvl8pPr marL="2250201" indent="0" algn="ctr">
              <a:buNone/>
              <a:defRPr/>
            </a:lvl8pPr>
            <a:lvl9pPr marL="2571659"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43843021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8633908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1"/>
            <a:ext cx="7772176" cy="1361777"/>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0"/>
            </a:lvl1pPr>
            <a:lvl2pPr marL="321457" indent="0">
              <a:buNone/>
              <a:defRPr sz="1300"/>
            </a:lvl2pPr>
            <a:lvl3pPr marL="642915" indent="0">
              <a:buNone/>
              <a:defRPr sz="1100"/>
            </a:lvl3pPr>
            <a:lvl4pPr marL="964372" indent="0">
              <a:buNone/>
              <a:defRPr sz="1000"/>
            </a:lvl4pPr>
            <a:lvl5pPr marL="1285829" indent="0">
              <a:buNone/>
              <a:defRPr sz="1000"/>
            </a:lvl5pPr>
            <a:lvl6pPr marL="1607287" indent="0">
              <a:buNone/>
              <a:defRPr sz="1000"/>
            </a:lvl6pPr>
            <a:lvl7pPr marL="1928744" indent="0">
              <a:buNone/>
              <a:defRPr sz="1000"/>
            </a:lvl7pPr>
            <a:lvl8pPr marL="2250201" indent="0">
              <a:buNone/>
              <a:defRPr sz="1000"/>
            </a:lvl8pPr>
            <a:lvl9pPr marL="2571659" indent="0">
              <a:buNone/>
              <a:defRPr sz="1000"/>
            </a:lvl9pPr>
          </a:lstStyle>
          <a:p>
            <a:pPr lvl="0"/>
            <a:r>
              <a:rPr lang="en-US" smtClean="0"/>
              <a:t>Click to edit Master text styles</a:t>
            </a:r>
          </a:p>
        </p:txBody>
      </p:sp>
    </p:spTree>
    <p:extLst>
      <p:ext uri="{BB962C8B-B14F-4D97-AF65-F5344CB8AC3E}">
        <p14:creationId xmlns:p14="http://schemas.microsoft.com/office/powerpoint/2010/main" val="396988998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2938" y="3527226"/>
            <a:ext cx="3875484" cy="892969"/>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3527226"/>
            <a:ext cx="3875484" cy="892969"/>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4215138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700" b="1"/>
            </a:lvl1pPr>
            <a:lvl2pPr marL="321457" indent="0">
              <a:buNone/>
              <a:defRPr sz="1400" b="1"/>
            </a:lvl2pPr>
            <a:lvl3pPr marL="642915" indent="0">
              <a:buNone/>
              <a:defRPr sz="1300" b="1"/>
            </a:lvl3pPr>
            <a:lvl4pPr marL="964372" indent="0">
              <a:buNone/>
              <a:defRPr sz="1100" b="1"/>
            </a:lvl4pPr>
            <a:lvl5pPr marL="1285829" indent="0">
              <a:buNone/>
              <a:defRPr sz="1100" b="1"/>
            </a:lvl5pPr>
            <a:lvl6pPr marL="1607287" indent="0">
              <a:buNone/>
              <a:defRPr sz="1100" b="1"/>
            </a:lvl6pPr>
            <a:lvl7pPr marL="1928744" indent="0">
              <a:buNone/>
              <a:defRPr sz="1100" b="1"/>
            </a:lvl7pPr>
            <a:lvl8pPr marL="2250201" indent="0">
              <a:buNone/>
              <a:defRPr sz="1100" b="1"/>
            </a:lvl8pPr>
            <a:lvl9pPr marL="2571659"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700" b="1"/>
            </a:lvl1pPr>
            <a:lvl2pPr marL="321457" indent="0">
              <a:buNone/>
              <a:defRPr sz="1400" b="1"/>
            </a:lvl2pPr>
            <a:lvl3pPr marL="642915" indent="0">
              <a:buNone/>
              <a:defRPr sz="1300" b="1"/>
            </a:lvl3pPr>
            <a:lvl4pPr marL="964372" indent="0">
              <a:buNone/>
              <a:defRPr sz="1100" b="1"/>
            </a:lvl4pPr>
            <a:lvl5pPr marL="1285829" indent="0">
              <a:buNone/>
              <a:defRPr sz="1100" b="1"/>
            </a:lvl5pPr>
            <a:lvl6pPr marL="1607287" indent="0">
              <a:buNone/>
              <a:defRPr sz="1100" b="1"/>
            </a:lvl6pPr>
            <a:lvl7pPr marL="1928744" indent="0">
              <a:buNone/>
              <a:defRPr sz="1100" b="1"/>
            </a:lvl7pPr>
            <a:lvl8pPr marL="2250201" indent="0">
              <a:buNone/>
              <a:defRPr sz="1100" b="1"/>
            </a:lvl8pPr>
            <a:lvl9pPr marL="2571659"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972462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8677003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A775C37-B2C6-484D-BF7C-70E0E9C977C6}"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5352071"/>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3473"/>
            <a:ext cx="3008189" cy="1161975"/>
          </a:xfrm>
        </p:spPr>
        <p:txBody>
          <a:bodyPr/>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2"/>
            <a:ext cx="511113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7" y="1435448"/>
            <a:ext cx="3008189" cy="4690318"/>
          </a:xfrm>
        </p:spPr>
        <p:txBody>
          <a:bodyPr/>
          <a:lstStyle>
            <a:lvl1pPr marL="0" indent="0">
              <a:buNone/>
              <a:defRPr sz="1000"/>
            </a:lvl1pPr>
            <a:lvl2pPr marL="321457" indent="0">
              <a:buNone/>
              <a:defRPr sz="800"/>
            </a:lvl2pPr>
            <a:lvl3pPr marL="642915" indent="0">
              <a:buNone/>
              <a:defRPr sz="700"/>
            </a:lvl3pPr>
            <a:lvl4pPr marL="964372" indent="0">
              <a:buNone/>
              <a:defRPr sz="600"/>
            </a:lvl4pPr>
            <a:lvl5pPr marL="1285829" indent="0">
              <a:buNone/>
              <a:defRPr sz="600"/>
            </a:lvl5pPr>
            <a:lvl6pPr marL="1607287" indent="0">
              <a:buNone/>
              <a:defRPr sz="600"/>
            </a:lvl6pPr>
            <a:lvl7pPr marL="1928744" indent="0">
              <a:buNone/>
              <a:defRPr sz="600"/>
            </a:lvl7pPr>
            <a:lvl8pPr marL="2250201" indent="0">
              <a:buNone/>
              <a:defRPr sz="600"/>
            </a:lvl8pPr>
            <a:lvl9pPr marL="2571659" indent="0">
              <a:buNone/>
              <a:defRPr sz="600"/>
            </a:lvl9pPr>
          </a:lstStyle>
          <a:p>
            <a:pPr lvl="0"/>
            <a:r>
              <a:rPr lang="en-US" smtClean="0"/>
              <a:t>Click to edit Master text styles</a:t>
            </a:r>
          </a:p>
        </p:txBody>
      </p:sp>
    </p:spTree>
    <p:extLst>
      <p:ext uri="{BB962C8B-B14F-4D97-AF65-F5344CB8AC3E}">
        <p14:creationId xmlns:p14="http://schemas.microsoft.com/office/powerpoint/2010/main" val="7583411"/>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5" y="4800824"/>
            <a:ext cx="5486177" cy="567035"/>
          </a:xfrm>
        </p:spPr>
        <p:txBody>
          <a:bodyPr/>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35" y="612800"/>
            <a:ext cx="5486177" cy="4114354"/>
          </a:xfrm>
        </p:spPr>
        <p:txBody>
          <a:bodyPr/>
          <a:lstStyle>
            <a:lvl1pPr marL="0" indent="0">
              <a:buNone/>
              <a:defRPr sz="2200"/>
            </a:lvl1pPr>
            <a:lvl2pPr marL="321457" indent="0">
              <a:buNone/>
              <a:defRPr sz="2000"/>
            </a:lvl2pPr>
            <a:lvl3pPr marL="642915" indent="0">
              <a:buNone/>
              <a:defRPr sz="1700"/>
            </a:lvl3pPr>
            <a:lvl4pPr marL="964372" indent="0">
              <a:buNone/>
              <a:defRPr sz="1400"/>
            </a:lvl4pPr>
            <a:lvl5pPr marL="1285829" indent="0">
              <a:buNone/>
              <a:defRPr sz="1400"/>
            </a:lvl5pPr>
            <a:lvl6pPr marL="1607287" indent="0">
              <a:buNone/>
              <a:defRPr sz="1400"/>
            </a:lvl6pPr>
            <a:lvl7pPr marL="1928744" indent="0">
              <a:buNone/>
              <a:defRPr sz="1400"/>
            </a:lvl7pPr>
            <a:lvl8pPr marL="2250201" indent="0">
              <a:buNone/>
              <a:defRPr sz="1400"/>
            </a:lvl8pPr>
            <a:lvl9pPr marL="2571659" indent="0">
              <a:buNone/>
              <a:defRPr sz="1400"/>
            </a:lvl9pPr>
          </a:lstStyle>
          <a:p>
            <a:pPr lvl="0"/>
            <a:endParaRPr lang="en-US" noProof="0" smtClean="0">
              <a:sym typeface="Monaco" charset="0"/>
            </a:endParaRPr>
          </a:p>
        </p:txBody>
      </p:sp>
      <p:sp>
        <p:nvSpPr>
          <p:cNvPr id="4" name="Text Placeholder 3"/>
          <p:cNvSpPr>
            <a:spLocks noGrp="1"/>
          </p:cNvSpPr>
          <p:nvPr>
            <p:ph type="body" sz="half" idx="2"/>
          </p:nvPr>
        </p:nvSpPr>
        <p:spPr>
          <a:xfrm>
            <a:off x="1792635" y="5367859"/>
            <a:ext cx="5486177" cy="804788"/>
          </a:xfrm>
        </p:spPr>
        <p:txBody>
          <a:bodyPr/>
          <a:lstStyle>
            <a:lvl1pPr marL="0" indent="0">
              <a:buNone/>
              <a:defRPr sz="1000"/>
            </a:lvl1pPr>
            <a:lvl2pPr marL="321457" indent="0">
              <a:buNone/>
              <a:defRPr sz="800"/>
            </a:lvl2pPr>
            <a:lvl3pPr marL="642915" indent="0">
              <a:buNone/>
              <a:defRPr sz="700"/>
            </a:lvl3pPr>
            <a:lvl4pPr marL="964372" indent="0">
              <a:buNone/>
              <a:defRPr sz="600"/>
            </a:lvl4pPr>
            <a:lvl5pPr marL="1285829" indent="0">
              <a:buNone/>
              <a:defRPr sz="600"/>
            </a:lvl5pPr>
            <a:lvl6pPr marL="1607287" indent="0">
              <a:buNone/>
              <a:defRPr sz="600"/>
            </a:lvl6pPr>
            <a:lvl7pPr marL="1928744" indent="0">
              <a:buNone/>
              <a:defRPr sz="600"/>
            </a:lvl7pPr>
            <a:lvl8pPr marL="2250201" indent="0">
              <a:buNone/>
              <a:defRPr sz="600"/>
            </a:lvl8pPr>
            <a:lvl9pPr marL="2571659" indent="0">
              <a:buNone/>
              <a:defRPr sz="600"/>
            </a:lvl9pPr>
          </a:lstStyle>
          <a:p>
            <a:pPr lvl="0"/>
            <a:r>
              <a:rPr lang="en-US" smtClean="0"/>
              <a:t>Click to edit Master text styles</a:t>
            </a:r>
          </a:p>
        </p:txBody>
      </p:sp>
    </p:spTree>
    <p:extLst>
      <p:ext uri="{BB962C8B-B14F-4D97-AF65-F5344CB8AC3E}">
        <p14:creationId xmlns:p14="http://schemas.microsoft.com/office/powerpoint/2010/main" val="756908332"/>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97621945"/>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6531" y="1285875"/>
            <a:ext cx="1964531" cy="313432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2937" y="1285875"/>
            <a:ext cx="5786438" cy="31343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81635995"/>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p:spPr>
        <p:txBody>
          <a:bodyPr/>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305461229"/>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9302433"/>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0"/>
            </a:lvl1pPr>
            <a:lvl2pPr marL="321440" indent="0">
              <a:buNone/>
              <a:defRPr sz="1300"/>
            </a:lvl2pPr>
            <a:lvl3pPr marL="642882" indent="0">
              <a:buNone/>
              <a:defRPr sz="1100"/>
            </a:lvl3pPr>
            <a:lvl4pPr marL="964323" indent="0">
              <a:buNone/>
              <a:defRPr sz="1000"/>
            </a:lvl4pPr>
            <a:lvl5pPr marL="1285763" indent="0">
              <a:buNone/>
              <a:defRPr sz="1000"/>
            </a:lvl5pPr>
            <a:lvl6pPr marL="1607205" indent="0">
              <a:buNone/>
              <a:defRPr sz="1000"/>
            </a:lvl6pPr>
            <a:lvl7pPr marL="1928645" indent="0">
              <a:buNone/>
              <a:defRPr sz="1000"/>
            </a:lvl7pPr>
            <a:lvl8pPr marL="2250086" indent="0">
              <a:buNone/>
              <a:defRPr sz="1000"/>
            </a:lvl8pPr>
            <a:lvl9pPr marL="2571527" indent="0">
              <a:buNone/>
              <a:defRPr sz="1000"/>
            </a:lvl9pPr>
          </a:lstStyle>
          <a:p>
            <a:pPr lvl="0"/>
            <a:r>
              <a:rPr lang="en-US" smtClean="0"/>
              <a:t>Click to edit Master text styles</a:t>
            </a:r>
          </a:p>
        </p:txBody>
      </p:sp>
    </p:spTree>
    <p:extLst>
      <p:ext uri="{BB962C8B-B14F-4D97-AF65-F5344CB8AC3E}">
        <p14:creationId xmlns:p14="http://schemas.microsoft.com/office/powerpoint/2010/main" val="1753321402"/>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2938" y="1982392"/>
            <a:ext cx="3875484" cy="4018359"/>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1982392"/>
            <a:ext cx="3875484" cy="4018359"/>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64626354"/>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700" b="1"/>
            </a:lvl1pPr>
            <a:lvl2pPr marL="321440" indent="0">
              <a:buNone/>
              <a:defRPr sz="1400" b="1"/>
            </a:lvl2pPr>
            <a:lvl3pPr marL="642882" indent="0">
              <a:buNone/>
              <a:defRPr sz="1300" b="1"/>
            </a:lvl3pPr>
            <a:lvl4pPr marL="964323" indent="0">
              <a:buNone/>
              <a:defRPr sz="1100" b="1"/>
            </a:lvl4pPr>
            <a:lvl5pPr marL="1285763" indent="0">
              <a:buNone/>
              <a:defRPr sz="1100" b="1"/>
            </a:lvl5pPr>
            <a:lvl6pPr marL="1607205" indent="0">
              <a:buNone/>
              <a:defRPr sz="1100" b="1"/>
            </a:lvl6pPr>
            <a:lvl7pPr marL="1928645" indent="0">
              <a:buNone/>
              <a:defRPr sz="1100" b="1"/>
            </a:lvl7pPr>
            <a:lvl8pPr marL="2250086" indent="0">
              <a:buNone/>
              <a:defRPr sz="1100" b="1"/>
            </a:lvl8pPr>
            <a:lvl9pPr marL="2571527"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700" b="1"/>
            </a:lvl1pPr>
            <a:lvl2pPr marL="321440" indent="0">
              <a:buNone/>
              <a:defRPr sz="1400" b="1"/>
            </a:lvl2pPr>
            <a:lvl3pPr marL="642882" indent="0">
              <a:buNone/>
              <a:defRPr sz="1300" b="1"/>
            </a:lvl3pPr>
            <a:lvl4pPr marL="964323" indent="0">
              <a:buNone/>
              <a:defRPr sz="1100" b="1"/>
            </a:lvl4pPr>
            <a:lvl5pPr marL="1285763" indent="0">
              <a:buNone/>
              <a:defRPr sz="1100" b="1"/>
            </a:lvl5pPr>
            <a:lvl6pPr marL="1607205" indent="0">
              <a:buNone/>
              <a:defRPr sz="1100" b="1"/>
            </a:lvl6pPr>
            <a:lvl7pPr marL="1928645" indent="0">
              <a:buNone/>
              <a:defRPr sz="1100" b="1"/>
            </a:lvl7pPr>
            <a:lvl8pPr marL="2250086" indent="0">
              <a:buNone/>
              <a:defRPr sz="1100" b="1"/>
            </a:lvl8pPr>
            <a:lvl9pPr marL="2571527"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3679871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DF88521-0E21-45A7-96FD-6C198367FDD7}"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8214837"/>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7804025"/>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p:spPr>
        <p:txBody>
          <a:bodyPr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p:spPr>
        <p:txBody>
          <a:bodyPr/>
          <a:lstStyle>
            <a:lvl1pPr marL="0" indent="0">
              <a:buNone/>
              <a:defRPr sz="1000"/>
            </a:lvl1pPr>
            <a:lvl2pPr marL="321440" indent="0">
              <a:buNone/>
              <a:defRPr sz="800"/>
            </a:lvl2pPr>
            <a:lvl3pPr marL="642882" indent="0">
              <a:buNone/>
              <a:defRPr sz="700"/>
            </a:lvl3pPr>
            <a:lvl4pPr marL="964323" indent="0">
              <a:buNone/>
              <a:defRPr sz="600"/>
            </a:lvl4pPr>
            <a:lvl5pPr marL="1285763" indent="0">
              <a:buNone/>
              <a:defRPr sz="600"/>
            </a:lvl5pPr>
            <a:lvl6pPr marL="1607205" indent="0">
              <a:buNone/>
              <a:defRPr sz="600"/>
            </a:lvl6pPr>
            <a:lvl7pPr marL="1928645" indent="0">
              <a:buNone/>
              <a:defRPr sz="600"/>
            </a:lvl7pPr>
            <a:lvl8pPr marL="2250086" indent="0">
              <a:buNone/>
              <a:defRPr sz="600"/>
            </a:lvl8pPr>
            <a:lvl9pPr marL="2571527" indent="0">
              <a:buNone/>
              <a:defRPr sz="600"/>
            </a:lvl9pPr>
          </a:lstStyle>
          <a:p>
            <a:pPr lvl="0"/>
            <a:r>
              <a:rPr lang="en-US" smtClean="0"/>
              <a:t>Click to edit Master text styles</a:t>
            </a:r>
          </a:p>
        </p:txBody>
      </p:sp>
    </p:spTree>
    <p:extLst>
      <p:ext uri="{BB962C8B-B14F-4D97-AF65-F5344CB8AC3E}">
        <p14:creationId xmlns:p14="http://schemas.microsoft.com/office/powerpoint/2010/main" val="74469518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p:spPr>
        <p:txBody>
          <a:bodyPr anchor="b"/>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p:spPr>
        <p:txBody>
          <a:bodyPr/>
          <a:lstStyle>
            <a:lvl1pPr marL="0" indent="0">
              <a:buNone/>
              <a:defRPr sz="2200"/>
            </a:lvl1pPr>
            <a:lvl2pPr marL="321440" indent="0">
              <a:buNone/>
              <a:defRPr sz="2000"/>
            </a:lvl2pPr>
            <a:lvl3pPr marL="642882" indent="0">
              <a:buNone/>
              <a:defRPr sz="1700"/>
            </a:lvl3pPr>
            <a:lvl4pPr marL="964323" indent="0">
              <a:buNone/>
              <a:defRPr sz="1400"/>
            </a:lvl4pPr>
            <a:lvl5pPr marL="1285763" indent="0">
              <a:buNone/>
              <a:defRPr sz="1400"/>
            </a:lvl5pPr>
            <a:lvl6pPr marL="1607205" indent="0">
              <a:buNone/>
              <a:defRPr sz="1400"/>
            </a:lvl6pPr>
            <a:lvl7pPr marL="1928645" indent="0">
              <a:buNone/>
              <a:defRPr sz="1400"/>
            </a:lvl7pPr>
            <a:lvl8pPr marL="2250086" indent="0">
              <a:buNone/>
              <a:defRPr sz="1400"/>
            </a:lvl8pPr>
            <a:lvl9pPr marL="2571527" indent="0">
              <a:buNone/>
              <a:defRPr sz="1400"/>
            </a:lvl9pPr>
          </a:lstStyle>
          <a:p>
            <a:pPr lvl="0"/>
            <a:endParaRPr lang="en-US" noProof="0" smtClean="0">
              <a:sym typeface="Monaco" charset="0"/>
            </a:endParaRPr>
          </a:p>
        </p:txBody>
      </p:sp>
      <p:sp>
        <p:nvSpPr>
          <p:cNvPr id="4" name="Text Placeholder 3"/>
          <p:cNvSpPr>
            <a:spLocks noGrp="1"/>
          </p:cNvSpPr>
          <p:nvPr>
            <p:ph type="body" sz="half" idx="2"/>
          </p:nvPr>
        </p:nvSpPr>
        <p:spPr>
          <a:xfrm>
            <a:off x="1792636" y="5367860"/>
            <a:ext cx="5486177" cy="804788"/>
          </a:xfrm>
        </p:spPr>
        <p:txBody>
          <a:bodyPr/>
          <a:lstStyle>
            <a:lvl1pPr marL="0" indent="0">
              <a:buNone/>
              <a:defRPr sz="1000"/>
            </a:lvl1pPr>
            <a:lvl2pPr marL="321440" indent="0">
              <a:buNone/>
              <a:defRPr sz="800"/>
            </a:lvl2pPr>
            <a:lvl3pPr marL="642882" indent="0">
              <a:buNone/>
              <a:defRPr sz="700"/>
            </a:lvl3pPr>
            <a:lvl4pPr marL="964323" indent="0">
              <a:buNone/>
              <a:defRPr sz="600"/>
            </a:lvl4pPr>
            <a:lvl5pPr marL="1285763" indent="0">
              <a:buNone/>
              <a:defRPr sz="600"/>
            </a:lvl5pPr>
            <a:lvl6pPr marL="1607205" indent="0">
              <a:buNone/>
              <a:defRPr sz="600"/>
            </a:lvl6pPr>
            <a:lvl7pPr marL="1928645" indent="0">
              <a:buNone/>
              <a:defRPr sz="600"/>
            </a:lvl7pPr>
            <a:lvl8pPr marL="2250086" indent="0">
              <a:buNone/>
              <a:defRPr sz="600"/>
            </a:lvl8pPr>
            <a:lvl9pPr marL="2571527" indent="0">
              <a:buNone/>
              <a:defRPr sz="600"/>
            </a:lvl9pPr>
          </a:lstStyle>
          <a:p>
            <a:pPr lvl="0"/>
            <a:r>
              <a:rPr lang="en-US" smtClean="0"/>
              <a:t>Click to edit Master text styles</a:t>
            </a:r>
          </a:p>
        </p:txBody>
      </p:sp>
    </p:spTree>
    <p:extLst>
      <p:ext uri="{BB962C8B-B14F-4D97-AF65-F5344CB8AC3E}">
        <p14:creationId xmlns:p14="http://schemas.microsoft.com/office/powerpoint/2010/main" val="1846361221"/>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83951042"/>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6531" y="142876"/>
            <a:ext cx="1964531" cy="58578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2937" y="142876"/>
            <a:ext cx="5786438" cy="5857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82073356"/>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250825" y="5157788"/>
            <a:ext cx="6481763" cy="893762"/>
          </a:xfrm>
          <a:effectLst>
            <a:outerShdw dist="17961" dir="2700000" algn="ctr" rotWithShape="0">
              <a:schemeClr val="bg2"/>
            </a:outerShdw>
          </a:effectLst>
        </p:spPr>
        <p:txBody>
          <a:bodyPr/>
          <a:lstStyle>
            <a:lvl1pPr>
              <a:defRPr sz="3200">
                <a:solidFill>
                  <a:schemeClr val="bg1"/>
                </a:solidFill>
              </a:defRPr>
            </a:lvl1pPr>
          </a:lstStyle>
          <a:p>
            <a:r>
              <a:rPr lang="en-US" smtClean="0"/>
              <a:t>Click to edit Master title style</a:t>
            </a:r>
            <a:endParaRPr lang="ru-RU"/>
          </a:p>
        </p:txBody>
      </p:sp>
      <p:sp>
        <p:nvSpPr>
          <p:cNvPr id="5123" name="Rectangle 3"/>
          <p:cNvSpPr>
            <a:spLocks noGrp="1" noChangeArrowheads="1"/>
          </p:cNvSpPr>
          <p:nvPr>
            <p:ph type="subTitle" idx="1"/>
          </p:nvPr>
        </p:nvSpPr>
        <p:spPr>
          <a:xfrm>
            <a:off x="250825" y="5949950"/>
            <a:ext cx="6481763" cy="503238"/>
          </a:xfrm>
          <a:effectLst>
            <a:outerShdw dist="17961" dir="2700000" algn="ctr" rotWithShape="0">
              <a:schemeClr val="bg2"/>
            </a:outerShdw>
          </a:effectLst>
        </p:spPr>
        <p:txBody>
          <a:bodyPr/>
          <a:lstStyle>
            <a:lvl1pPr marL="0" indent="0">
              <a:buFontTx/>
              <a:buNone/>
              <a:defRPr sz="2400" b="1">
                <a:solidFill>
                  <a:schemeClr val="bg1"/>
                </a:solidFill>
              </a:defRPr>
            </a:lvl1pPr>
          </a:lstStyle>
          <a:p>
            <a:r>
              <a:rPr lang="en-US" smtClean="0"/>
              <a:t>Click to edit Master subtitle style</a:t>
            </a:r>
            <a:endParaRPr lang="ru-RU"/>
          </a:p>
        </p:txBody>
      </p:sp>
    </p:spTree>
    <p:extLst>
      <p:ext uri="{BB962C8B-B14F-4D97-AF65-F5344CB8AC3E}">
        <p14:creationId xmlns:p14="http://schemas.microsoft.com/office/powerpoint/2010/main" val="6593079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581766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2988025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55650" y="1412875"/>
            <a:ext cx="3667125"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5175" y="1412875"/>
            <a:ext cx="3668713"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790455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AB99E7F-E409-424A-81C6-FEE999CA3C46}"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399330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771729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21449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1557190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616661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4010171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72225" y="765175"/>
            <a:ext cx="1871663" cy="51117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55650" y="765175"/>
            <a:ext cx="5464175" cy="51117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93840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FB0E9A7-229E-4D24-844F-3ADD13AC9C44}" type="slidenum">
              <a:rPr lang="en-US"/>
              <a:pPr>
                <a:defRPr/>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DCDF6F5-BFAB-4ECE-9388-163DC4540875}"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D29AEA0-998C-44EF-AF05-D428B1D1A9B5}"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81A824A-7113-4E38-82A6-25EE92A9DF76}"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C8B4FA-6529-4C66-AED1-71B9C71EB30C}" type="slidenum">
              <a:rPr lang="en-US"/>
              <a:pPr>
                <a:defRPr/>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3.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3.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4.jpe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15A93"/>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638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spcBef>
                <a:spcPct val="0"/>
              </a:spcBef>
              <a:defRPr sz="1400" b="0">
                <a:solidFill>
                  <a:prstClr val="black"/>
                </a:solidFill>
                <a:latin typeface="+mn-lt"/>
              </a:defRPr>
            </a:lvl1pPr>
          </a:lstStyle>
          <a:p>
            <a:pPr>
              <a:defRPr/>
            </a:pPr>
            <a:endParaRPr lang="en-US"/>
          </a:p>
        </p:txBody>
      </p:sp>
      <p:sp>
        <p:nvSpPr>
          <p:cNvPr id="1638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spcBef>
                <a:spcPct val="0"/>
              </a:spcBef>
              <a:defRPr sz="1400" b="0">
                <a:solidFill>
                  <a:prstClr val="black"/>
                </a:solidFill>
                <a:latin typeface="+mn-lt"/>
              </a:defRPr>
            </a:lvl1pPr>
          </a:lstStyle>
          <a:p>
            <a:pPr>
              <a:defRPr/>
            </a:pPr>
            <a:endParaRPr lang="en-US"/>
          </a:p>
        </p:txBody>
      </p:sp>
      <p:sp>
        <p:nvSpPr>
          <p:cNvPr id="1639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spcBef>
                <a:spcPct val="0"/>
              </a:spcBef>
              <a:defRPr sz="1400" b="0">
                <a:solidFill>
                  <a:prstClr val="black"/>
                </a:solidFill>
                <a:latin typeface="+mn-lt"/>
              </a:defRPr>
            </a:lvl1pPr>
          </a:lstStyle>
          <a:p>
            <a:pPr>
              <a:defRPr/>
            </a:pPr>
            <a:fld id="{2B86BABE-428D-444C-B874-FCE18419BED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798" r:id="rId12"/>
    <p:sldLayoutId id="2147483799" r:id="rId13"/>
  </p:sldLayoutIdLst>
  <p:transition/>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pitchFamily="18" charset="0"/>
        </a:defRPr>
      </a:lvl2pPr>
      <a:lvl3pPr algn="ctr" rtl="0" eaLnBrk="0" fontAlgn="base" hangingPunct="0">
        <a:spcBef>
          <a:spcPct val="0"/>
        </a:spcBef>
        <a:spcAft>
          <a:spcPct val="0"/>
        </a:spcAft>
        <a:defRPr sz="4400">
          <a:solidFill>
            <a:schemeClr val="tx2"/>
          </a:solidFill>
          <a:latin typeface="Times" pitchFamily="18" charset="0"/>
        </a:defRPr>
      </a:lvl3pPr>
      <a:lvl4pPr algn="ctr" rtl="0" eaLnBrk="0" fontAlgn="base" hangingPunct="0">
        <a:spcBef>
          <a:spcPct val="0"/>
        </a:spcBef>
        <a:spcAft>
          <a:spcPct val="0"/>
        </a:spcAft>
        <a:defRPr sz="4400">
          <a:solidFill>
            <a:schemeClr val="tx2"/>
          </a:solidFill>
          <a:latin typeface="Times" pitchFamily="18" charset="0"/>
        </a:defRPr>
      </a:lvl4pPr>
      <a:lvl5pPr algn="ctr" rtl="0" eaLnBrk="0" fontAlgn="base" hangingPunct="0">
        <a:spcBef>
          <a:spcPct val="0"/>
        </a:spcBef>
        <a:spcAft>
          <a:spcPct val="0"/>
        </a:spcAft>
        <a:defRPr sz="4400">
          <a:solidFill>
            <a:schemeClr val="tx2"/>
          </a:solidFill>
          <a:latin typeface="Times" pitchFamily="18" charset="0"/>
        </a:defRPr>
      </a:lvl5pPr>
      <a:lvl6pPr marL="457200" algn="ctr" rtl="0" fontAlgn="base">
        <a:spcBef>
          <a:spcPct val="0"/>
        </a:spcBef>
        <a:spcAft>
          <a:spcPct val="0"/>
        </a:spcAft>
        <a:defRPr sz="4400">
          <a:solidFill>
            <a:schemeClr val="tx2"/>
          </a:solidFill>
          <a:latin typeface="Times" pitchFamily="18" charset="0"/>
        </a:defRPr>
      </a:lvl6pPr>
      <a:lvl7pPr marL="914400" algn="ctr" rtl="0" fontAlgn="base">
        <a:spcBef>
          <a:spcPct val="0"/>
        </a:spcBef>
        <a:spcAft>
          <a:spcPct val="0"/>
        </a:spcAft>
        <a:defRPr sz="4400">
          <a:solidFill>
            <a:schemeClr val="tx2"/>
          </a:solidFill>
          <a:latin typeface="Times" pitchFamily="18" charset="0"/>
        </a:defRPr>
      </a:lvl7pPr>
      <a:lvl8pPr marL="1371600" algn="ctr" rtl="0" fontAlgn="base">
        <a:spcBef>
          <a:spcPct val="0"/>
        </a:spcBef>
        <a:spcAft>
          <a:spcPct val="0"/>
        </a:spcAft>
        <a:defRPr sz="4400">
          <a:solidFill>
            <a:schemeClr val="tx2"/>
          </a:solidFill>
          <a:latin typeface="Times" pitchFamily="18" charset="0"/>
        </a:defRPr>
      </a:lvl8pPr>
      <a:lvl9pPr marL="1828800" algn="ctr" rtl="0" fontAlgn="base">
        <a:spcBef>
          <a:spcPct val="0"/>
        </a:spcBef>
        <a:spcAft>
          <a:spcPct val="0"/>
        </a:spcAft>
        <a:defRPr sz="4400">
          <a:solidFill>
            <a:schemeClr val="tx2"/>
          </a:solidFill>
          <a:latin typeface="Times"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642938" y="1285875"/>
            <a:ext cx="7858125" cy="2143125"/>
          </a:xfrm>
          <a:prstGeom prst="rect">
            <a:avLst/>
          </a:prstGeom>
          <a:noFill/>
          <a:ln>
            <a:noFill/>
          </a:ln>
          <a:effectLst>
            <a:outerShdw blurRad="25400" dist="25399" dir="189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square" lIns="35717" tIns="35717" rIns="35717" bIns="35717" numCol="1" anchor="b" anchorCtr="0" compatLnSpc="1">
            <a:prstTxWarp prst="textNoShape">
              <a:avLst/>
            </a:prstTxWarp>
          </a:bodyPr>
          <a:lstStyle/>
          <a:p>
            <a:pPr lvl="0"/>
            <a:r>
              <a:rPr lang="en-US" smtClean="0">
                <a:sym typeface="Monaco" charset="0"/>
              </a:rPr>
              <a:t>Click to edit Master title style</a:t>
            </a:r>
          </a:p>
        </p:txBody>
      </p:sp>
      <p:sp>
        <p:nvSpPr>
          <p:cNvPr id="1026" name="Rectangle 2"/>
          <p:cNvSpPr>
            <a:spLocks noGrp="1" noChangeArrowheads="1"/>
          </p:cNvSpPr>
          <p:nvPr>
            <p:ph type="body" idx="1"/>
          </p:nvPr>
        </p:nvSpPr>
        <p:spPr bwMode="auto">
          <a:xfrm>
            <a:off x="642938" y="3527226"/>
            <a:ext cx="7858125" cy="892969"/>
          </a:xfrm>
          <a:prstGeom prst="rect">
            <a:avLst/>
          </a:prstGeom>
          <a:noFill/>
          <a:ln>
            <a:noFill/>
          </a:ln>
          <a:effectLst>
            <a:outerShdw blurRad="25400" dist="25399" dir="189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square" lIns="35717" tIns="35717" rIns="35717" bIns="35717" numCol="1" anchor="t" anchorCtr="0" compatLnSpc="1">
            <a:prstTxWarp prst="textNoShape">
              <a:avLst/>
            </a:prstTxWarp>
          </a:bodyPr>
          <a:lstStyle/>
          <a:p>
            <a:pPr lvl="0"/>
            <a:r>
              <a:rPr lang="en-US" smtClean="0">
                <a:sym typeface="Monaco" charset="0"/>
              </a:rPr>
              <a:t>Click to edit Master text styles</a:t>
            </a:r>
          </a:p>
          <a:p>
            <a:pPr lvl="1"/>
            <a:r>
              <a:rPr lang="en-US" smtClean="0">
                <a:sym typeface="Monaco" charset="0"/>
              </a:rPr>
              <a:t>Second level</a:t>
            </a:r>
          </a:p>
          <a:p>
            <a:pPr lvl="2"/>
            <a:r>
              <a:rPr lang="en-US" smtClean="0">
                <a:sym typeface="Monaco" charset="0"/>
              </a:rPr>
              <a:t>Third level</a:t>
            </a:r>
          </a:p>
          <a:p>
            <a:pPr lvl="3"/>
            <a:r>
              <a:rPr lang="en-US" smtClean="0">
                <a:sym typeface="Monaco" charset="0"/>
              </a:rPr>
              <a:t>Fourth level</a:t>
            </a:r>
          </a:p>
          <a:p>
            <a:pPr lvl="4"/>
            <a:r>
              <a:rPr lang="en-US" smtClean="0">
                <a:sym typeface="Monaco" charset="0"/>
              </a:rPr>
              <a:t>Fifth level</a:t>
            </a:r>
          </a:p>
        </p:txBody>
      </p:sp>
    </p:spTree>
    <p:extLst>
      <p:ext uri="{BB962C8B-B14F-4D97-AF65-F5344CB8AC3E}">
        <p14:creationId xmlns:p14="http://schemas.microsoft.com/office/powerpoint/2010/main" val="3807061712"/>
      </p:ext>
    </p:extLst>
  </p:cSld>
  <p:clrMap bg1="dk2" tx1="lt1" bg2="dk1" tx2="lt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transition/>
  <p:txStyles>
    <p:titleStyle>
      <a:lvl1pPr algn="ctr" rtl="0" eaLnBrk="0" fontAlgn="base" hangingPunct="0">
        <a:spcBef>
          <a:spcPct val="0"/>
        </a:spcBef>
        <a:spcAft>
          <a:spcPct val="0"/>
        </a:spcAft>
        <a:defRPr sz="4900">
          <a:solidFill>
            <a:schemeClr val="tx1"/>
          </a:solidFill>
          <a:latin typeface="+mj-lt"/>
          <a:ea typeface="+mj-ea"/>
          <a:cs typeface="+mj-cs"/>
          <a:sym typeface="Monaco" charset="0"/>
        </a:defRPr>
      </a:lvl1pPr>
      <a:lvl2pPr algn="ctr" rtl="0" eaLnBrk="0" fontAlgn="base" hangingPunct="0">
        <a:spcBef>
          <a:spcPct val="0"/>
        </a:spcBef>
        <a:spcAft>
          <a:spcPct val="0"/>
        </a:spcAft>
        <a:defRPr sz="4900">
          <a:solidFill>
            <a:schemeClr val="tx1"/>
          </a:solidFill>
          <a:latin typeface="Monaco" charset="0"/>
          <a:ea typeface="ヒラギノ角ゴ ProN W3" charset="0"/>
          <a:cs typeface="ヒラギノ角ゴ ProN W3" charset="0"/>
          <a:sym typeface="Monaco" charset="0"/>
        </a:defRPr>
      </a:lvl2pPr>
      <a:lvl3pPr algn="ctr" rtl="0" eaLnBrk="0" fontAlgn="base" hangingPunct="0">
        <a:spcBef>
          <a:spcPct val="0"/>
        </a:spcBef>
        <a:spcAft>
          <a:spcPct val="0"/>
        </a:spcAft>
        <a:defRPr sz="4900">
          <a:solidFill>
            <a:schemeClr val="tx1"/>
          </a:solidFill>
          <a:latin typeface="Monaco" charset="0"/>
          <a:ea typeface="ヒラギノ角ゴ ProN W3" charset="0"/>
          <a:cs typeface="ヒラギノ角ゴ ProN W3" charset="0"/>
          <a:sym typeface="Monaco" charset="0"/>
        </a:defRPr>
      </a:lvl3pPr>
      <a:lvl4pPr algn="ctr" rtl="0" eaLnBrk="0" fontAlgn="base" hangingPunct="0">
        <a:spcBef>
          <a:spcPct val="0"/>
        </a:spcBef>
        <a:spcAft>
          <a:spcPct val="0"/>
        </a:spcAft>
        <a:defRPr sz="4900">
          <a:solidFill>
            <a:schemeClr val="tx1"/>
          </a:solidFill>
          <a:latin typeface="Monaco" charset="0"/>
          <a:ea typeface="ヒラギノ角ゴ ProN W3" charset="0"/>
          <a:cs typeface="ヒラギノ角ゴ ProN W3" charset="0"/>
          <a:sym typeface="Monaco" charset="0"/>
        </a:defRPr>
      </a:lvl4pPr>
      <a:lvl5pPr algn="ctr" rtl="0" eaLnBrk="0" fontAlgn="base" hangingPunct="0">
        <a:spcBef>
          <a:spcPct val="0"/>
        </a:spcBef>
        <a:spcAft>
          <a:spcPct val="0"/>
        </a:spcAft>
        <a:defRPr sz="4900">
          <a:solidFill>
            <a:schemeClr val="tx1"/>
          </a:solidFill>
          <a:latin typeface="Monaco" charset="0"/>
          <a:ea typeface="ヒラギノ角ゴ ProN W3" charset="0"/>
          <a:cs typeface="ヒラギノ角ゴ ProN W3" charset="0"/>
          <a:sym typeface="Monaco" charset="0"/>
        </a:defRPr>
      </a:lvl5pPr>
      <a:lvl6pPr marL="321457" algn="ctr" rtl="0" fontAlgn="base">
        <a:spcBef>
          <a:spcPct val="0"/>
        </a:spcBef>
        <a:spcAft>
          <a:spcPct val="0"/>
        </a:spcAft>
        <a:defRPr sz="4900">
          <a:solidFill>
            <a:schemeClr val="tx1"/>
          </a:solidFill>
          <a:latin typeface="Monaco" charset="0"/>
          <a:ea typeface="ヒラギノ角ゴ ProN W3" charset="0"/>
          <a:cs typeface="ヒラギノ角ゴ ProN W3" charset="0"/>
          <a:sym typeface="Monaco" charset="0"/>
        </a:defRPr>
      </a:lvl6pPr>
      <a:lvl7pPr marL="642915" algn="ctr" rtl="0" fontAlgn="base">
        <a:spcBef>
          <a:spcPct val="0"/>
        </a:spcBef>
        <a:spcAft>
          <a:spcPct val="0"/>
        </a:spcAft>
        <a:defRPr sz="4900">
          <a:solidFill>
            <a:schemeClr val="tx1"/>
          </a:solidFill>
          <a:latin typeface="Monaco" charset="0"/>
          <a:ea typeface="ヒラギノ角ゴ ProN W3" charset="0"/>
          <a:cs typeface="ヒラギノ角ゴ ProN W3" charset="0"/>
          <a:sym typeface="Monaco" charset="0"/>
        </a:defRPr>
      </a:lvl7pPr>
      <a:lvl8pPr marL="964372" algn="ctr" rtl="0" fontAlgn="base">
        <a:spcBef>
          <a:spcPct val="0"/>
        </a:spcBef>
        <a:spcAft>
          <a:spcPct val="0"/>
        </a:spcAft>
        <a:defRPr sz="4900">
          <a:solidFill>
            <a:schemeClr val="tx1"/>
          </a:solidFill>
          <a:latin typeface="Monaco" charset="0"/>
          <a:ea typeface="ヒラギノ角ゴ ProN W3" charset="0"/>
          <a:cs typeface="ヒラギノ角ゴ ProN W3" charset="0"/>
          <a:sym typeface="Monaco" charset="0"/>
        </a:defRPr>
      </a:lvl8pPr>
      <a:lvl9pPr marL="1285829" algn="ctr" rtl="0" fontAlgn="base">
        <a:spcBef>
          <a:spcPct val="0"/>
        </a:spcBef>
        <a:spcAft>
          <a:spcPct val="0"/>
        </a:spcAft>
        <a:defRPr sz="4900">
          <a:solidFill>
            <a:schemeClr val="tx1"/>
          </a:solidFill>
          <a:latin typeface="Monaco" charset="0"/>
          <a:ea typeface="ヒラギノ角ゴ ProN W3" charset="0"/>
          <a:cs typeface="ヒラギノ角ゴ ProN W3" charset="0"/>
          <a:sym typeface="Monaco" charset="0"/>
        </a:defRPr>
      </a:lvl9pPr>
    </p:titleStyle>
    <p:bodyStyle>
      <a:lvl1pPr marL="241093" indent="-241093" algn="ctr" rtl="0" eaLnBrk="0" fontAlgn="base" hangingPunct="0">
        <a:spcBef>
          <a:spcPct val="0"/>
        </a:spcBef>
        <a:spcAft>
          <a:spcPct val="0"/>
        </a:spcAft>
        <a:defRPr sz="2500">
          <a:solidFill>
            <a:schemeClr val="tx1"/>
          </a:solidFill>
          <a:latin typeface="+mn-lt"/>
          <a:ea typeface="+mn-ea"/>
          <a:cs typeface="+mn-cs"/>
          <a:sym typeface="Monaco" charset="0"/>
        </a:defRPr>
      </a:lvl1pPr>
      <a:lvl2pPr marL="522368" indent="-200911" algn="ctr" rtl="0" eaLnBrk="0" fontAlgn="base" hangingPunct="0">
        <a:spcBef>
          <a:spcPct val="0"/>
        </a:spcBef>
        <a:spcAft>
          <a:spcPct val="0"/>
        </a:spcAft>
        <a:defRPr sz="2500">
          <a:solidFill>
            <a:schemeClr val="tx1"/>
          </a:solidFill>
          <a:latin typeface="+mn-lt"/>
          <a:ea typeface="+mn-ea"/>
          <a:cs typeface="+mn-cs"/>
          <a:sym typeface="Monaco" charset="0"/>
        </a:defRPr>
      </a:lvl2pPr>
      <a:lvl3pPr marL="803643" indent="-160729" algn="ctr" rtl="0" eaLnBrk="0" fontAlgn="base" hangingPunct="0">
        <a:spcBef>
          <a:spcPct val="0"/>
        </a:spcBef>
        <a:spcAft>
          <a:spcPct val="0"/>
        </a:spcAft>
        <a:defRPr sz="2500">
          <a:solidFill>
            <a:schemeClr val="tx1"/>
          </a:solidFill>
          <a:latin typeface="+mn-lt"/>
          <a:ea typeface="+mn-ea"/>
          <a:cs typeface="+mn-cs"/>
          <a:sym typeface="Monaco" charset="0"/>
        </a:defRPr>
      </a:lvl3pPr>
      <a:lvl4pPr marL="1125101" indent="-160729" algn="ctr" rtl="0" eaLnBrk="0" fontAlgn="base" hangingPunct="0">
        <a:spcBef>
          <a:spcPct val="0"/>
        </a:spcBef>
        <a:spcAft>
          <a:spcPct val="0"/>
        </a:spcAft>
        <a:defRPr sz="2500">
          <a:solidFill>
            <a:schemeClr val="tx1"/>
          </a:solidFill>
          <a:latin typeface="+mn-lt"/>
          <a:ea typeface="+mn-ea"/>
          <a:cs typeface="+mn-cs"/>
          <a:sym typeface="Monaco" charset="0"/>
        </a:defRPr>
      </a:lvl4pPr>
      <a:lvl5pPr marL="1446558" indent="-160729" algn="ctr" rtl="0" eaLnBrk="0" fontAlgn="base" hangingPunct="0">
        <a:spcBef>
          <a:spcPct val="0"/>
        </a:spcBef>
        <a:spcAft>
          <a:spcPct val="0"/>
        </a:spcAft>
        <a:defRPr sz="2500">
          <a:solidFill>
            <a:schemeClr val="tx1"/>
          </a:solidFill>
          <a:latin typeface="+mn-lt"/>
          <a:ea typeface="+mn-ea"/>
          <a:cs typeface="+mn-cs"/>
          <a:sym typeface="Monaco" charset="0"/>
        </a:defRPr>
      </a:lvl5pPr>
      <a:lvl6pPr marL="321457" algn="ctr" rtl="0" fontAlgn="base">
        <a:spcBef>
          <a:spcPct val="0"/>
        </a:spcBef>
        <a:spcAft>
          <a:spcPct val="0"/>
        </a:spcAft>
        <a:defRPr sz="2500">
          <a:solidFill>
            <a:schemeClr val="tx1"/>
          </a:solidFill>
          <a:latin typeface="+mn-lt"/>
          <a:ea typeface="+mn-ea"/>
          <a:cs typeface="+mn-cs"/>
          <a:sym typeface="Monaco" charset="0"/>
        </a:defRPr>
      </a:lvl6pPr>
      <a:lvl7pPr marL="642915" algn="ctr" rtl="0" fontAlgn="base">
        <a:spcBef>
          <a:spcPct val="0"/>
        </a:spcBef>
        <a:spcAft>
          <a:spcPct val="0"/>
        </a:spcAft>
        <a:defRPr sz="2500">
          <a:solidFill>
            <a:schemeClr val="tx1"/>
          </a:solidFill>
          <a:latin typeface="+mn-lt"/>
          <a:ea typeface="+mn-ea"/>
          <a:cs typeface="+mn-cs"/>
          <a:sym typeface="Monaco" charset="0"/>
        </a:defRPr>
      </a:lvl7pPr>
      <a:lvl8pPr marL="964372" algn="ctr" rtl="0" fontAlgn="base">
        <a:spcBef>
          <a:spcPct val="0"/>
        </a:spcBef>
        <a:spcAft>
          <a:spcPct val="0"/>
        </a:spcAft>
        <a:defRPr sz="2500">
          <a:solidFill>
            <a:schemeClr val="tx1"/>
          </a:solidFill>
          <a:latin typeface="+mn-lt"/>
          <a:ea typeface="+mn-ea"/>
          <a:cs typeface="+mn-cs"/>
          <a:sym typeface="Monaco" charset="0"/>
        </a:defRPr>
      </a:lvl8pPr>
      <a:lvl9pPr marL="1285829" algn="ctr" rtl="0" fontAlgn="base">
        <a:spcBef>
          <a:spcPct val="0"/>
        </a:spcBef>
        <a:spcAft>
          <a:spcPct val="0"/>
        </a:spcAft>
        <a:defRPr sz="2500">
          <a:solidFill>
            <a:schemeClr val="tx1"/>
          </a:solidFill>
          <a:latin typeface="+mn-lt"/>
          <a:ea typeface="+mn-ea"/>
          <a:cs typeface="+mn-cs"/>
          <a:sym typeface="Monaco" charset="0"/>
        </a:defRPr>
      </a:lvl9pPr>
    </p:bodyStyle>
    <p:otherStyle>
      <a:defPPr>
        <a:defRPr lang="en-US"/>
      </a:defPPr>
      <a:lvl1pPr marL="0" algn="l" defTabSz="642915" rtl="0" eaLnBrk="1" latinLnBrk="0" hangingPunct="1">
        <a:defRPr sz="1300" kern="1200">
          <a:solidFill>
            <a:schemeClr val="tx1"/>
          </a:solidFill>
          <a:latin typeface="+mn-lt"/>
          <a:ea typeface="+mn-ea"/>
          <a:cs typeface="+mn-cs"/>
        </a:defRPr>
      </a:lvl1pPr>
      <a:lvl2pPr marL="321457" algn="l" defTabSz="642915" rtl="0" eaLnBrk="1" latinLnBrk="0" hangingPunct="1">
        <a:defRPr sz="1300" kern="1200">
          <a:solidFill>
            <a:schemeClr val="tx1"/>
          </a:solidFill>
          <a:latin typeface="+mn-lt"/>
          <a:ea typeface="+mn-ea"/>
          <a:cs typeface="+mn-cs"/>
        </a:defRPr>
      </a:lvl2pPr>
      <a:lvl3pPr marL="642915" algn="l" defTabSz="642915" rtl="0" eaLnBrk="1" latinLnBrk="0" hangingPunct="1">
        <a:defRPr sz="1300" kern="1200">
          <a:solidFill>
            <a:schemeClr val="tx1"/>
          </a:solidFill>
          <a:latin typeface="+mn-lt"/>
          <a:ea typeface="+mn-ea"/>
          <a:cs typeface="+mn-cs"/>
        </a:defRPr>
      </a:lvl3pPr>
      <a:lvl4pPr marL="964372" algn="l" defTabSz="642915" rtl="0" eaLnBrk="1" latinLnBrk="0" hangingPunct="1">
        <a:defRPr sz="1300" kern="1200">
          <a:solidFill>
            <a:schemeClr val="tx1"/>
          </a:solidFill>
          <a:latin typeface="+mn-lt"/>
          <a:ea typeface="+mn-ea"/>
          <a:cs typeface="+mn-cs"/>
        </a:defRPr>
      </a:lvl4pPr>
      <a:lvl5pPr marL="1285829" algn="l" defTabSz="642915" rtl="0" eaLnBrk="1" latinLnBrk="0" hangingPunct="1">
        <a:defRPr sz="1300" kern="1200">
          <a:solidFill>
            <a:schemeClr val="tx1"/>
          </a:solidFill>
          <a:latin typeface="+mn-lt"/>
          <a:ea typeface="+mn-ea"/>
          <a:cs typeface="+mn-cs"/>
        </a:defRPr>
      </a:lvl5pPr>
      <a:lvl6pPr marL="1607287" algn="l" defTabSz="642915" rtl="0" eaLnBrk="1" latinLnBrk="0" hangingPunct="1">
        <a:defRPr sz="1300" kern="1200">
          <a:solidFill>
            <a:schemeClr val="tx1"/>
          </a:solidFill>
          <a:latin typeface="+mn-lt"/>
          <a:ea typeface="+mn-ea"/>
          <a:cs typeface="+mn-cs"/>
        </a:defRPr>
      </a:lvl6pPr>
      <a:lvl7pPr marL="1928744" algn="l" defTabSz="642915" rtl="0" eaLnBrk="1" latinLnBrk="0" hangingPunct="1">
        <a:defRPr sz="1300" kern="1200">
          <a:solidFill>
            <a:schemeClr val="tx1"/>
          </a:solidFill>
          <a:latin typeface="+mn-lt"/>
          <a:ea typeface="+mn-ea"/>
          <a:cs typeface="+mn-cs"/>
        </a:defRPr>
      </a:lvl7pPr>
      <a:lvl8pPr marL="2250201" algn="l" defTabSz="642915" rtl="0" eaLnBrk="1" latinLnBrk="0" hangingPunct="1">
        <a:defRPr sz="1300" kern="1200">
          <a:solidFill>
            <a:schemeClr val="tx1"/>
          </a:solidFill>
          <a:latin typeface="+mn-lt"/>
          <a:ea typeface="+mn-ea"/>
          <a:cs typeface="+mn-cs"/>
        </a:defRPr>
      </a:lvl8pPr>
      <a:lvl9pPr marL="2571659" algn="l" defTabSz="642915"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642938" y="142875"/>
            <a:ext cx="7858125" cy="1785938"/>
          </a:xfrm>
          <a:prstGeom prst="rect">
            <a:avLst/>
          </a:prstGeom>
          <a:noFill/>
          <a:ln>
            <a:noFill/>
          </a:ln>
          <a:effectLst>
            <a:outerShdw blurRad="25400" dist="25399" dir="189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square" lIns="35715" tIns="35715" rIns="35715" bIns="35715" numCol="1" anchor="ctr" anchorCtr="0" compatLnSpc="1">
            <a:prstTxWarp prst="textNoShape">
              <a:avLst/>
            </a:prstTxWarp>
          </a:bodyPr>
          <a:lstStyle/>
          <a:p>
            <a:pPr lvl="0"/>
            <a:r>
              <a:rPr lang="en-US" smtClean="0">
                <a:sym typeface="Monaco" charset="0"/>
              </a:rPr>
              <a:t>Click to edit Master title style</a:t>
            </a:r>
          </a:p>
        </p:txBody>
      </p:sp>
      <p:sp>
        <p:nvSpPr>
          <p:cNvPr id="2050" name="Rectangle 2"/>
          <p:cNvSpPr>
            <a:spLocks noGrp="1" noChangeArrowheads="1"/>
          </p:cNvSpPr>
          <p:nvPr>
            <p:ph type="body" idx="1"/>
          </p:nvPr>
        </p:nvSpPr>
        <p:spPr bwMode="auto">
          <a:xfrm>
            <a:off x="642938" y="1982392"/>
            <a:ext cx="7858125" cy="4018359"/>
          </a:xfrm>
          <a:prstGeom prst="rect">
            <a:avLst/>
          </a:prstGeom>
          <a:noFill/>
          <a:ln>
            <a:noFill/>
          </a:ln>
          <a:effectLst>
            <a:outerShdw blurRad="25400" dist="25399" dir="189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square" lIns="35715" tIns="35715" rIns="35715" bIns="35715" numCol="1" anchor="ctr" anchorCtr="0" compatLnSpc="1">
            <a:prstTxWarp prst="textNoShape">
              <a:avLst/>
            </a:prstTxWarp>
          </a:bodyPr>
          <a:lstStyle/>
          <a:p>
            <a:pPr lvl="0"/>
            <a:r>
              <a:rPr lang="en-US" smtClean="0">
                <a:sym typeface="Monaco" charset="0"/>
              </a:rPr>
              <a:t>Click to edit Master text styles</a:t>
            </a:r>
          </a:p>
          <a:p>
            <a:pPr lvl="1"/>
            <a:r>
              <a:rPr lang="en-US" smtClean="0">
                <a:sym typeface="Monaco" charset="0"/>
              </a:rPr>
              <a:t>Second level</a:t>
            </a:r>
          </a:p>
          <a:p>
            <a:pPr lvl="2"/>
            <a:r>
              <a:rPr lang="en-US" smtClean="0">
                <a:sym typeface="Monaco" charset="0"/>
              </a:rPr>
              <a:t>Third level</a:t>
            </a:r>
          </a:p>
          <a:p>
            <a:pPr lvl="3"/>
            <a:r>
              <a:rPr lang="en-US" smtClean="0">
                <a:sym typeface="Monaco" charset="0"/>
              </a:rPr>
              <a:t>Fourth level</a:t>
            </a:r>
          </a:p>
          <a:p>
            <a:pPr lvl="4"/>
            <a:r>
              <a:rPr lang="en-US" smtClean="0">
                <a:sym typeface="Monaco" charset="0"/>
              </a:rPr>
              <a:t>Fifth level</a:t>
            </a:r>
          </a:p>
        </p:txBody>
      </p:sp>
    </p:spTree>
    <p:extLst>
      <p:ext uri="{BB962C8B-B14F-4D97-AF65-F5344CB8AC3E}">
        <p14:creationId xmlns:p14="http://schemas.microsoft.com/office/powerpoint/2010/main" val="3071826151"/>
      </p:ext>
    </p:extLst>
  </p:cSld>
  <p:clrMap bg1="dk2" tx1="lt1" bg2="dk1" tx2="lt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transition/>
  <p:txStyles>
    <p:titleStyle>
      <a:lvl1pPr algn="ctr" rtl="0" eaLnBrk="0" fontAlgn="base" hangingPunct="0">
        <a:spcBef>
          <a:spcPct val="0"/>
        </a:spcBef>
        <a:spcAft>
          <a:spcPct val="0"/>
        </a:spcAft>
        <a:defRPr sz="4900">
          <a:solidFill>
            <a:schemeClr val="tx1"/>
          </a:solidFill>
          <a:latin typeface="+mj-lt"/>
          <a:ea typeface="+mj-ea"/>
          <a:cs typeface="+mj-cs"/>
          <a:sym typeface="Monaco" charset="0"/>
        </a:defRPr>
      </a:lvl1pPr>
      <a:lvl2pPr algn="ctr" rtl="0" eaLnBrk="0" fontAlgn="base" hangingPunct="0">
        <a:spcBef>
          <a:spcPct val="0"/>
        </a:spcBef>
        <a:spcAft>
          <a:spcPct val="0"/>
        </a:spcAft>
        <a:defRPr sz="4900">
          <a:solidFill>
            <a:schemeClr val="tx1"/>
          </a:solidFill>
          <a:latin typeface="Monaco" charset="0"/>
          <a:ea typeface="ヒラギノ角ゴ ProN W3" charset="0"/>
          <a:cs typeface="ヒラギノ角ゴ ProN W3" charset="0"/>
          <a:sym typeface="Monaco" charset="0"/>
        </a:defRPr>
      </a:lvl2pPr>
      <a:lvl3pPr algn="ctr" rtl="0" eaLnBrk="0" fontAlgn="base" hangingPunct="0">
        <a:spcBef>
          <a:spcPct val="0"/>
        </a:spcBef>
        <a:spcAft>
          <a:spcPct val="0"/>
        </a:spcAft>
        <a:defRPr sz="4900">
          <a:solidFill>
            <a:schemeClr val="tx1"/>
          </a:solidFill>
          <a:latin typeface="Monaco" charset="0"/>
          <a:ea typeface="ヒラギノ角ゴ ProN W3" charset="0"/>
          <a:cs typeface="ヒラギノ角ゴ ProN W3" charset="0"/>
          <a:sym typeface="Monaco" charset="0"/>
        </a:defRPr>
      </a:lvl3pPr>
      <a:lvl4pPr algn="ctr" rtl="0" eaLnBrk="0" fontAlgn="base" hangingPunct="0">
        <a:spcBef>
          <a:spcPct val="0"/>
        </a:spcBef>
        <a:spcAft>
          <a:spcPct val="0"/>
        </a:spcAft>
        <a:defRPr sz="4900">
          <a:solidFill>
            <a:schemeClr val="tx1"/>
          </a:solidFill>
          <a:latin typeface="Monaco" charset="0"/>
          <a:ea typeface="ヒラギノ角ゴ ProN W3" charset="0"/>
          <a:cs typeface="ヒラギノ角ゴ ProN W3" charset="0"/>
          <a:sym typeface="Monaco" charset="0"/>
        </a:defRPr>
      </a:lvl4pPr>
      <a:lvl5pPr algn="ctr" rtl="0" eaLnBrk="0" fontAlgn="base" hangingPunct="0">
        <a:spcBef>
          <a:spcPct val="0"/>
        </a:spcBef>
        <a:spcAft>
          <a:spcPct val="0"/>
        </a:spcAft>
        <a:defRPr sz="4900">
          <a:solidFill>
            <a:schemeClr val="tx1"/>
          </a:solidFill>
          <a:latin typeface="Monaco" charset="0"/>
          <a:ea typeface="ヒラギノ角ゴ ProN W3" charset="0"/>
          <a:cs typeface="ヒラギノ角ゴ ProN W3" charset="0"/>
          <a:sym typeface="Monaco" charset="0"/>
        </a:defRPr>
      </a:lvl5pPr>
      <a:lvl6pPr marL="321440" algn="ctr" rtl="0" fontAlgn="base">
        <a:spcBef>
          <a:spcPct val="0"/>
        </a:spcBef>
        <a:spcAft>
          <a:spcPct val="0"/>
        </a:spcAft>
        <a:defRPr sz="4900">
          <a:solidFill>
            <a:schemeClr val="tx1"/>
          </a:solidFill>
          <a:latin typeface="Monaco" charset="0"/>
          <a:ea typeface="ヒラギノ角ゴ ProN W3" charset="0"/>
          <a:cs typeface="ヒラギノ角ゴ ProN W3" charset="0"/>
          <a:sym typeface="Monaco" charset="0"/>
        </a:defRPr>
      </a:lvl6pPr>
      <a:lvl7pPr marL="642882" algn="ctr" rtl="0" fontAlgn="base">
        <a:spcBef>
          <a:spcPct val="0"/>
        </a:spcBef>
        <a:spcAft>
          <a:spcPct val="0"/>
        </a:spcAft>
        <a:defRPr sz="4900">
          <a:solidFill>
            <a:schemeClr val="tx1"/>
          </a:solidFill>
          <a:latin typeface="Monaco" charset="0"/>
          <a:ea typeface="ヒラギノ角ゴ ProN W3" charset="0"/>
          <a:cs typeface="ヒラギノ角ゴ ProN W3" charset="0"/>
          <a:sym typeface="Monaco" charset="0"/>
        </a:defRPr>
      </a:lvl7pPr>
      <a:lvl8pPr marL="964323" algn="ctr" rtl="0" fontAlgn="base">
        <a:spcBef>
          <a:spcPct val="0"/>
        </a:spcBef>
        <a:spcAft>
          <a:spcPct val="0"/>
        </a:spcAft>
        <a:defRPr sz="4900">
          <a:solidFill>
            <a:schemeClr val="tx1"/>
          </a:solidFill>
          <a:latin typeface="Monaco" charset="0"/>
          <a:ea typeface="ヒラギノ角ゴ ProN W3" charset="0"/>
          <a:cs typeface="ヒラギノ角ゴ ProN W3" charset="0"/>
          <a:sym typeface="Monaco" charset="0"/>
        </a:defRPr>
      </a:lvl8pPr>
      <a:lvl9pPr marL="1285763" algn="ctr" rtl="0" fontAlgn="base">
        <a:spcBef>
          <a:spcPct val="0"/>
        </a:spcBef>
        <a:spcAft>
          <a:spcPct val="0"/>
        </a:spcAft>
        <a:defRPr sz="4900">
          <a:solidFill>
            <a:schemeClr val="tx1"/>
          </a:solidFill>
          <a:latin typeface="Monaco" charset="0"/>
          <a:ea typeface="ヒラギノ角ゴ ProN W3" charset="0"/>
          <a:cs typeface="ヒラギノ角ゴ ProN W3" charset="0"/>
          <a:sym typeface="Monaco" charset="0"/>
        </a:defRPr>
      </a:lvl9pPr>
    </p:titleStyle>
    <p:bodyStyle>
      <a:lvl1pPr marL="600469" indent="-368318" algn="l" rtl="0" eaLnBrk="0" fontAlgn="base" hangingPunct="0">
        <a:spcBef>
          <a:spcPts val="2109"/>
        </a:spcBef>
        <a:spcAft>
          <a:spcPct val="0"/>
        </a:spcAft>
        <a:buSzPct val="139000"/>
        <a:buChar char="•"/>
        <a:defRPr sz="2500">
          <a:solidFill>
            <a:schemeClr val="tx1"/>
          </a:solidFill>
          <a:latin typeface="+mn-lt"/>
          <a:ea typeface="+mn-ea"/>
          <a:cs typeface="+mn-cs"/>
          <a:sym typeface="Monaco" charset="0"/>
        </a:defRPr>
      </a:lvl1pPr>
      <a:lvl2pPr marL="1011199" indent="-368318" algn="l" rtl="0" eaLnBrk="0" fontAlgn="base" hangingPunct="0">
        <a:spcBef>
          <a:spcPts val="2109"/>
        </a:spcBef>
        <a:spcAft>
          <a:spcPct val="0"/>
        </a:spcAft>
        <a:buSzPct val="139000"/>
        <a:buChar char="•"/>
        <a:defRPr sz="2500">
          <a:solidFill>
            <a:schemeClr val="tx1"/>
          </a:solidFill>
          <a:latin typeface="+mn-lt"/>
          <a:ea typeface="+mn-ea"/>
          <a:cs typeface="+mn-cs"/>
          <a:sym typeface="Monaco" charset="0"/>
        </a:defRPr>
      </a:lvl2pPr>
      <a:lvl3pPr marL="1421929" indent="-368318" algn="l" rtl="0" eaLnBrk="0" fontAlgn="base" hangingPunct="0">
        <a:spcBef>
          <a:spcPts val="2109"/>
        </a:spcBef>
        <a:spcAft>
          <a:spcPct val="0"/>
        </a:spcAft>
        <a:buSzPct val="139000"/>
        <a:buChar char="•"/>
        <a:defRPr sz="2500">
          <a:solidFill>
            <a:schemeClr val="tx1"/>
          </a:solidFill>
          <a:latin typeface="+mn-lt"/>
          <a:ea typeface="+mn-ea"/>
          <a:cs typeface="+mn-cs"/>
          <a:sym typeface="Monaco" charset="0"/>
        </a:defRPr>
      </a:lvl3pPr>
      <a:lvl4pPr marL="1832659" indent="-368318" algn="l" rtl="0" eaLnBrk="0" fontAlgn="base" hangingPunct="0">
        <a:spcBef>
          <a:spcPts val="2109"/>
        </a:spcBef>
        <a:spcAft>
          <a:spcPct val="0"/>
        </a:spcAft>
        <a:buSzPct val="139000"/>
        <a:buChar char="•"/>
        <a:defRPr sz="2500">
          <a:solidFill>
            <a:schemeClr val="tx1"/>
          </a:solidFill>
          <a:latin typeface="+mn-lt"/>
          <a:ea typeface="+mn-ea"/>
          <a:cs typeface="+mn-cs"/>
          <a:sym typeface="Monaco" charset="0"/>
        </a:defRPr>
      </a:lvl4pPr>
      <a:lvl5pPr marL="2243389" indent="-368318" algn="l" rtl="0" eaLnBrk="0" fontAlgn="base" hangingPunct="0">
        <a:spcBef>
          <a:spcPts val="2109"/>
        </a:spcBef>
        <a:spcAft>
          <a:spcPct val="0"/>
        </a:spcAft>
        <a:buSzPct val="139000"/>
        <a:buChar char="•"/>
        <a:defRPr sz="2500">
          <a:solidFill>
            <a:schemeClr val="tx1"/>
          </a:solidFill>
          <a:latin typeface="+mn-lt"/>
          <a:ea typeface="+mn-ea"/>
          <a:cs typeface="+mn-cs"/>
          <a:sym typeface="Monaco" charset="0"/>
        </a:defRPr>
      </a:lvl5pPr>
      <a:lvl6pPr marL="2564831" indent="-368318" algn="l" rtl="0" fontAlgn="base">
        <a:spcBef>
          <a:spcPts val="2109"/>
        </a:spcBef>
        <a:spcAft>
          <a:spcPct val="0"/>
        </a:spcAft>
        <a:buSzPct val="139000"/>
        <a:buChar char="•"/>
        <a:defRPr sz="2500">
          <a:solidFill>
            <a:schemeClr val="tx1"/>
          </a:solidFill>
          <a:latin typeface="+mn-lt"/>
          <a:ea typeface="+mn-ea"/>
          <a:cs typeface="+mn-cs"/>
          <a:sym typeface="Monaco" charset="0"/>
        </a:defRPr>
      </a:lvl6pPr>
      <a:lvl7pPr marL="2886271" indent="-368318" algn="l" rtl="0" fontAlgn="base">
        <a:spcBef>
          <a:spcPts val="2109"/>
        </a:spcBef>
        <a:spcAft>
          <a:spcPct val="0"/>
        </a:spcAft>
        <a:buSzPct val="139000"/>
        <a:buChar char="•"/>
        <a:defRPr sz="2500">
          <a:solidFill>
            <a:schemeClr val="tx1"/>
          </a:solidFill>
          <a:latin typeface="+mn-lt"/>
          <a:ea typeface="+mn-ea"/>
          <a:cs typeface="+mn-cs"/>
          <a:sym typeface="Monaco" charset="0"/>
        </a:defRPr>
      </a:lvl7pPr>
      <a:lvl8pPr marL="3207712" indent="-368318" algn="l" rtl="0" fontAlgn="base">
        <a:spcBef>
          <a:spcPts val="2109"/>
        </a:spcBef>
        <a:spcAft>
          <a:spcPct val="0"/>
        </a:spcAft>
        <a:buSzPct val="139000"/>
        <a:buChar char="•"/>
        <a:defRPr sz="2500">
          <a:solidFill>
            <a:schemeClr val="tx1"/>
          </a:solidFill>
          <a:latin typeface="+mn-lt"/>
          <a:ea typeface="+mn-ea"/>
          <a:cs typeface="+mn-cs"/>
          <a:sym typeface="Monaco" charset="0"/>
        </a:defRPr>
      </a:lvl8pPr>
      <a:lvl9pPr marL="3529152" indent="-368318" algn="l" rtl="0" fontAlgn="base">
        <a:spcBef>
          <a:spcPts val="2109"/>
        </a:spcBef>
        <a:spcAft>
          <a:spcPct val="0"/>
        </a:spcAft>
        <a:buSzPct val="139000"/>
        <a:buChar char="•"/>
        <a:defRPr sz="2500">
          <a:solidFill>
            <a:schemeClr val="tx1"/>
          </a:solidFill>
          <a:latin typeface="+mn-lt"/>
          <a:ea typeface="+mn-ea"/>
          <a:cs typeface="+mn-cs"/>
          <a:sym typeface="Monaco" charset="0"/>
        </a:defRPr>
      </a:lvl9pPr>
    </p:bodyStyle>
    <p:otherStyle>
      <a:defPPr>
        <a:defRPr lang="en-US"/>
      </a:defPPr>
      <a:lvl1pPr marL="0" algn="l" defTabSz="642882" rtl="0" eaLnBrk="1" latinLnBrk="0" hangingPunct="1">
        <a:defRPr sz="1300" kern="1200">
          <a:solidFill>
            <a:schemeClr val="tx1"/>
          </a:solidFill>
          <a:latin typeface="+mn-lt"/>
          <a:ea typeface="+mn-ea"/>
          <a:cs typeface="+mn-cs"/>
        </a:defRPr>
      </a:lvl1pPr>
      <a:lvl2pPr marL="321440" algn="l" defTabSz="642882" rtl="0" eaLnBrk="1" latinLnBrk="0" hangingPunct="1">
        <a:defRPr sz="1300" kern="1200">
          <a:solidFill>
            <a:schemeClr val="tx1"/>
          </a:solidFill>
          <a:latin typeface="+mn-lt"/>
          <a:ea typeface="+mn-ea"/>
          <a:cs typeface="+mn-cs"/>
        </a:defRPr>
      </a:lvl2pPr>
      <a:lvl3pPr marL="642882" algn="l" defTabSz="642882" rtl="0" eaLnBrk="1" latinLnBrk="0" hangingPunct="1">
        <a:defRPr sz="1300" kern="1200">
          <a:solidFill>
            <a:schemeClr val="tx1"/>
          </a:solidFill>
          <a:latin typeface="+mn-lt"/>
          <a:ea typeface="+mn-ea"/>
          <a:cs typeface="+mn-cs"/>
        </a:defRPr>
      </a:lvl3pPr>
      <a:lvl4pPr marL="964323" algn="l" defTabSz="642882" rtl="0" eaLnBrk="1" latinLnBrk="0" hangingPunct="1">
        <a:defRPr sz="1300" kern="1200">
          <a:solidFill>
            <a:schemeClr val="tx1"/>
          </a:solidFill>
          <a:latin typeface="+mn-lt"/>
          <a:ea typeface="+mn-ea"/>
          <a:cs typeface="+mn-cs"/>
        </a:defRPr>
      </a:lvl4pPr>
      <a:lvl5pPr marL="1285763" algn="l" defTabSz="642882" rtl="0" eaLnBrk="1" latinLnBrk="0" hangingPunct="1">
        <a:defRPr sz="1300" kern="1200">
          <a:solidFill>
            <a:schemeClr val="tx1"/>
          </a:solidFill>
          <a:latin typeface="+mn-lt"/>
          <a:ea typeface="+mn-ea"/>
          <a:cs typeface="+mn-cs"/>
        </a:defRPr>
      </a:lvl5pPr>
      <a:lvl6pPr marL="1607205" algn="l" defTabSz="642882" rtl="0" eaLnBrk="1" latinLnBrk="0" hangingPunct="1">
        <a:defRPr sz="1300" kern="1200">
          <a:solidFill>
            <a:schemeClr val="tx1"/>
          </a:solidFill>
          <a:latin typeface="+mn-lt"/>
          <a:ea typeface="+mn-ea"/>
          <a:cs typeface="+mn-cs"/>
        </a:defRPr>
      </a:lvl6pPr>
      <a:lvl7pPr marL="1928645" algn="l" defTabSz="642882" rtl="0" eaLnBrk="1" latinLnBrk="0" hangingPunct="1">
        <a:defRPr sz="1300" kern="1200">
          <a:solidFill>
            <a:schemeClr val="tx1"/>
          </a:solidFill>
          <a:latin typeface="+mn-lt"/>
          <a:ea typeface="+mn-ea"/>
          <a:cs typeface="+mn-cs"/>
        </a:defRPr>
      </a:lvl7pPr>
      <a:lvl8pPr marL="2250086" algn="l" defTabSz="642882" rtl="0" eaLnBrk="1" latinLnBrk="0" hangingPunct="1">
        <a:defRPr sz="1300" kern="1200">
          <a:solidFill>
            <a:schemeClr val="tx1"/>
          </a:solidFill>
          <a:latin typeface="+mn-lt"/>
          <a:ea typeface="+mn-ea"/>
          <a:cs typeface="+mn-cs"/>
        </a:defRPr>
      </a:lvl8pPr>
      <a:lvl9pPr marL="2571527" algn="l" defTabSz="642882"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827088" y="765175"/>
            <a:ext cx="67691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u-RU" smtClean="0"/>
          </a:p>
        </p:txBody>
      </p:sp>
      <p:sp>
        <p:nvSpPr>
          <p:cNvPr id="2051" name="Rectangle 3"/>
          <p:cNvSpPr>
            <a:spLocks noGrp="1" noChangeArrowheads="1"/>
          </p:cNvSpPr>
          <p:nvPr>
            <p:ph type="body" idx="1"/>
          </p:nvPr>
        </p:nvSpPr>
        <p:spPr bwMode="auto">
          <a:xfrm>
            <a:off x="755650" y="1412875"/>
            <a:ext cx="7488238"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smtClean="0"/>
          </a:p>
        </p:txBody>
      </p:sp>
    </p:spTree>
    <p:extLst>
      <p:ext uri="{BB962C8B-B14F-4D97-AF65-F5344CB8AC3E}">
        <p14:creationId xmlns:p14="http://schemas.microsoft.com/office/powerpoint/2010/main" val="3867569295"/>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l" rtl="0" eaLnBrk="0" fontAlgn="base" hangingPunct="0">
        <a:spcBef>
          <a:spcPct val="0"/>
        </a:spcBef>
        <a:spcAft>
          <a:spcPct val="0"/>
        </a:spcAft>
        <a:defRPr sz="3600" b="1">
          <a:solidFill>
            <a:schemeClr val="tx1"/>
          </a:solidFill>
          <a:latin typeface="+mj-lt"/>
          <a:ea typeface="+mj-ea"/>
          <a:cs typeface="+mj-cs"/>
        </a:defRPr>
      </a:lvl1pPr>
      <a:lvl2pPr algn="l" rtl="0" eaLnBrk="0" fontAlgn="base" hangingPunct="0">
        <a:spcBef>
          <a:spcPct val="0"/>
        </a:spcBef>
        <a:spcAft>
          <a:spcPct val="0"/>
        </a:spcAft>
        <a:defRPr sz="3600" b="1">
          <a:solidFill>
            <a:schemeClr val="tx1"/>
          </a:solidFill>
          <a:latin typeface="Arial" charset="0"/>
        </a:defRPr>
      </a:lvl2pPr>
      <a:lvl3pPr algn="l" rtl="0" eaLnBrk="0" fontAlgn="base" hangingPunct="0">
        <a:spcBef>
          <a:spcPct val="0"/>
        </a:spcBef>
        <a:spcAft>
          <a:spcPct val="0"/>
        </a:spcAft>
        <a:defRPr sz="3600" b="1">
          <a:solidFill>
            <a:schemeClr val="tx1"/>
          </a:solidFill>
          <a:latin typeface="Arial" charset="0"/>
        </a:defRPr>
      </a:lvl3pPr>
      <a:lvl4pPr algn="l" rtl="0" eaLnBrk="0" fontAlgn="base" hangingPunct="0">
        <a:spcBef>
          <a:spcPct val="0"/>
        </a:spcBef>
        <a:spcAft>
          <a:spcPct val="0"/>
        </a:spcAft>
        <a:defRPr sz="3600" b="1">
          <a:solidFill>
            <a:schemeClr val="tx1"/>
          </a:solidFill>
          <a:latin typeface="Arial" charset="0"/>
        </a:defRPr>
      </a:lvl4pPr>
      <a:lvl5pPr algn="l" rtl="0" eaLnBrk="0" fontAlgn="base" hangingPunct="0">
        <a:spcBef>
          <a:spcPct val="0"/>
        </a:spcBef>
        <a:spcAft>
          <a:spcPct val="0"/>
        </a:spcAft>
        <a:defRPr sz="3600" b="1">
          <a:solidFill>
            <a:schemeClr val="tx1"/>
          </a:solidFill>
          <a:latin typeface="Arial" charset="0"/>
        </a:defRPr>
      </a:lvl5pPr>
      <a:lvl6pPr marL="457200" algn="l" rtl="0" eaLnBrk="1" fontAlgn="base" hangingPunct="1">
        <a:spcBef>
          <a:spcPct val="0"/>
        </a:spcBef>
        <a:spcAft>
          <a:spcPct val="0"/>
        </a:spcAft>
        <a:defRPr sz="3600" b="1">
          <a:solidFill>
            <a:schemeClr val="tx1"/>
          </a:solidFill>
          <a:latin typeface="Arial" charset="0"/>
        </a:defRPr>
      </a:lvl6pPr>
      <a:lvl7pPr marL="914400" algn="l" rtl="0" eaLnBrk="1" fontAlgn="base" hangingPunct="1">
        <a:spcBef>
          <a:spcPct val="0"/>
        </a:spcBef>
        <a:spcAft>
          <a:spcPct val="0"/>
        </a:spcAft>
        <a:defRPr sz="3600" b="1">
          <a:solidFill>
            <a:schemeClr val="tx1"/>
          </a:solidFill>
          <a:latin typeface="Arial" charset="0"/>
        </a:defRPr>
      </a:lvl7pPr>
      <a:lvl8pPr marL="1371600" algn="l" rtl="0" eaLnBrk="1" fontAlgn="base" hangingPunct="1">
        <a:spcBef>
          <a:spcPct val="0"/>
        </a:spcBef>
        <a:spcAft>
          <a:spcPct val="0"/>
        </a:spcAft>
        <a:defRPr sz="3600" b="1">
          <a:solidFill>
            <a:schemeClr val="tx1"/>
          </a:solidFill>
          <a:latin typeface="Arial" charset="0"/>
        </a:defRPr>
      </a:lvl8pPr>
      <a:lvl9pPr marL="1828800" algn="l" rtl="0" eaLnBrk="1" fontAlgn="base" hangingPunct="1">
        <a:spcBef>
          <a:spcPct val="0"/>
        </a:spcBef>
        <a:spcAft>
          <a:spcPct val="0"/>
        </a:spcAft>
        <a:defRPr sz="3600" b="1">
          <a:solidFill>
            <a:schemeClr val="tx1"/>
          </a:solidFill>
          <a:latin typeface="Arial"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b="1">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10.xml"/><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9.png"/><Relationship Id="rId10" Type="http://schemas.openxmlformats.org/officeDocument/2006/relationships/image" Target="../media/image18.png"/><Relationship Id="rId4" Type="http://schemas.openxmlformats.org/officeDocument/2006/relationships/image" Target="../media/image9.png"/><Relationship Id="rId9" Type="http://schemas.openxmlformats.org/officeDocument/2006/relationships/oleObject" Target="../embeddings/oleObject3.bin"/></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9.png"/><Relationship Id="rId9"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29.jpeg"/><Relationship Id="rId5" Type="http://schemas.openxmlformats.org/officeDocument/2006/relationships/image" Target="../media/image28.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wmf"/></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7.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42.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7.xml"/><Relationship Id="rId1" Type="http://schemas.openxmlformats.org/officeDocument/2006/relationships/slideLayout" Target="../slideLayouts/slideLayout42.xml"/></Relationships>
</file>

<file path=ppt/slides/_rels/slide3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8.xml"/><Relationship Id="rId1" Type="http://schemas.openxmlformats.org/officeDocument/2006/relationships/slideLayout" Target="../slideLayouts/slideLayout42.xml"/></Relationships>
</file>

<file path=ppt/slides/_rels/slide3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9.xml"/><Relationship Id="rId1" Type="http://schemas.openxmlformats.org/officeDocument/2006/relationships/slideLayout" Target="../slideLayouts/slideLayout42.xml"/><Relationship Id="rId4" Type="http://schemas.openxmlformats.org/officeDocument/2006/relationships/comments" Target="../comments/comment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4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0.xml"/><Relationship Id="rId1" Type="http://schemas.openxmlformats.org/officeDocument/2006/relationships/slideLayout" Target="../slideLayouts/slideLayout42.xml"/><Relationship Id="rId4" Type="http://schemas.openxmlformats.org/officeDocument/2006/relationships/comments" Target="../comments/commen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2.xml"/></Relationships>
</file>

<file path=ppt/slides/_rels/slide42.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42.xml"/><Relationship Id="rId1" Type="http://schemas.openxmlformats.org/officeDocument/2006/relationships/slideLayout" Target="../slideLayouts/slideLayout3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0.xml"/><Relationship Id="rId1" Type="http://schemas.openxmlformats.org/officeDocument/2006/relationships/vmlDrawing" Target="../drawings/vmlDrawing2.vml"/><Relationship Id="rId6" Type="http://schemas.openxmlformats.org/officeDocument/2006/relationships/image" Target="../media/image45.png"/><Relationship Id="rId5" Type="http://schemas.openxmlformats.org/officeDocument/2006/relationships/oleObject" Target="../embeddings/Microsoft_Excel_97-2003_Worksheet1.xls"/><Relationship Id="rId4" Type="http://schemas.openxmlformats.org/officeDocument/2006/relationships/oleObject" Target="../embeddings/oleObject4.bin"/></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1.xml"/><Relationship Id="rId1" Type="http://schemas.openxmlformats.org/officeDocument/2006/relationships/slideLayout" Target="../slideLayouts/slideLayout26.xml"/></Relationships>
</file>

<file path=ppt/slides/_rels/slide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2.xml"/><Relationship Id="rId1" Type="http://schemas.openxmlformats.org/officeDocument/2006/relationships/slideLayout" Target="../slideLayouts/slideLayout26.xml"/><Relationship Id="rId4" Type="http://schemas.openxmlformats.org/officeDocument/2006/relationships/image" Target="../media/image48.png"/></Relationships>
</file>

<file path=ppt/slides/_rels/slide5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3.xml"/><Relationship Id="rId1" Type="http://schemas.openxmlformats.org/officeDocument/2006/relationships/slideLayout" Target="../slideLayouts/slideLayout26.xml"/><Relationship Id="rId4" Type="http://schemas.openxmlformats.org/officeDocument/2006/relationships/image" Target="../media/image49.png"/></Relationships>
</file>

<file path=ppt/slides/_rels/slide5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4.xml"/><Relationship Id="rId1" Type="http://schemas.openxmlformats.org/officeDocument/2006/relationships/slideLayout" Target="../slideLayouts/slideLayout26.xml"/></Relationships>
</file>

<file path=ppt/slides/_rels/slide5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5.xml"/><Relationship Id="rId1" Type="http://schemas.openxmlformats.org/officeDocument/2006/relationships/slideLayout" Target="../slideLayouts/slideLayout26.xml"/></Relationships>
</file>

<file path=ppt/slides/_rels/slide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6.xml"/><Relationship Id="rId1" Type="http://schemas.openxmlformats.org/officeDocument/2006/relationships/slideLayout" Target="../slideLayouts/slideLayout7.xml"/><Relationship Id="rId5" Type="http://schemas.openxmlformats.org/officeDocument/2006/relationships/image" Target="../media/image51.jpeg"/><Relationship Id="rId4" Type="http://schemas.openxmlformats.org/officeDocument/2006/relationships/image" Target="../media/image50.jp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wmf"/></Relationships>
</file>

<file path=ppt/slides/_rels/slide9.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4.wmf"/><Relationship Id="rId5" Type="http://schemas.openxmlformats.org/officeDocument/2006/relationships/image" Target="../media/image9.png"/><Relationship Id="rId4" Type="http://schemas.openxmlformats.org/officeDocument/2006/relationships/image" Target="../media/image16.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ctrTitle"/>
          </p:nvPr>
        </p:nvSpPr>
        <p:spPr>
          <a:xfrm>
            <a:off x="685800" y="533400"/>
            <a:ext cx="7772400" cy="1470025"/>
          </a:xfrm>
        </p:spPr>
        <p:txBody>
          <a:bodyPr/>
          <a:lstStyle/>
          <a:p>
            <a:pPr eaLnBrk="1" hangingPunct="1">
              <a:defRPr/>
            </a:pPr>
            <a:r>
              <a:rPr lang="en-US" sz="4800" b="1" dirty="0">
                <a:solidFill>
                  <a:srgbClr val="FFFF00"/>
                </a:solidFill>
                <a:effectLst>
                  <a:outerShdw blurRad="38100" dist="38100" dir="2700000" algn="tl">
                    <a:srgbClr val="000000"/>
                  </a:outerShdw>
                </a:effectLst>
              </a:rPr>
              <a:t/>
            </a:r>
            <a:br>
              <a:rPr lang="en-US" sz="4800" b="1" dirty="0">
                <a:solidFill>
                  <a:srgbClr val="FFFF00"/>
                </a:solidFill>
                <a:effectLst>
                  <a:outerShdw blurRad="38100" dist="38100" dir="2700000" algn="tl">
                    <a:srgbClr val="000000"/>
                  </a:outerShdw>
                </a:effectLst>
              </a:rPr>
            </a:br>
            <a:r>
              <a:rPr lang="en-US" sz="4800" b="1" dirty="0">
                <a:solidFill>
                  <a:srgbClr val="FFFF00"/>
                </a:solidFill>
                <a:effectLst>
                  <a:outerShdw blurRad="38100" dist="38100" dir="2700000" algn="tl">
                    <a:srgbClr val="000000"/>
                  </a:outerShdw>
                </a:effectLst>
              </a:rPr>
              <a:t/>
            </a:r>
            <a:br>
              <a:rPr lang="en-US" sz="4800" b="1" dirty="0">
                <a:solidFill>
                  <a:srgbClr val="FFFF00"/>
                </a:solidFill>
                <a:effectLst>
                  <a:outerShdw blurRad="38100" dist="38100" dir="2700000" algn="tl">
                    <a:srgbClr val="000000"/>
                  </a:outerShdw>
                </a:effectLst>
              </a:rPr>
            </a:br>
            <a:r>
              <a:rPr lang="en-US" sz="4800" b="1" dirty="0">
                <a:solidFill>
                  <a:srgbClr val="FFFF00"/>
                </a:solidFill>
                <a:effectLst>
                  <a:outerShdw blurRad="38100" dist="38100" dir="2700000" algn="tl">
                    <a:srgbClr val="000000"/>
                  </a:outerShdw>
                </a:effectLst>
              </a:rPr>
              <a:t/>
            </a:r>
            <a:br>
              <a:rPr lang="en-US" sz="4800" b="1" dirty="0">
                <a:solidFill>
                  <a:srgbClr val="FFFF00"/>
                </a:solidFill>
                <a:effectLst>
                  <a:outerShdw blurRad="38100" dist="38100" dir="2700000" algn="tl">
                    <a:srgbClr val="000000"/>
                  </a:outerShdw>
                </a:effectLst>
              </a:rPr>
            </a:br>
            <a:r>
              <a:rPr lang="en-US" sz="4800" b="1" dirty="0" smtClean="0">
                <a:solidFill>
                  <a:srgbClr val="FFFF00"/>
                </a:solidFill>
                <a:effectLst>
                  <a:outerShdw blurRad="38100" dist="38100" dir="2700000" algn="tl">
                    <a:srgbClr val="000000"/>
                  </a:outerShdw>
                </a:effectLst>
              </a:rPr>
              <a:t/>
            </a:r>
            <a:br>
              <a:rPr lang="en-US" sz="4800" b="1" dirty="0" smtClean="0">
                <a:solidFill>
                  <a:srgbClr val="FFFF00"/>
                </a:solidFill>
                <a:effectLst>
                  <a:outerShdw blurRad="38100" dist="38100" dir="2700000" algn="tl">
                    <a:srgbClr val="000000"/>
                  </a:outerShdw>
                </a:effectLst>
              </a:rPr>
            </a:br>
            <a:r>
              <a:rPr lang="en-US" sz="4800" b="1" dirty="0" smtClean="0">
                <a:solidFill>
                  <a:srgbClr val="FFFF00"/>
                </a:solidFill>
                <a:effectLst>
                  <a:outerShdw blurRad="38100" dist="38100" dir="2700000" algn="tl">
                    <a:srgbClr val="000000"/>
                  </a:outerShdw>
                </a:effectLst>
              </a:rPr>
              <a:t/>
            </a:r>
            <a:br>
              <a:rPr lang="en-US" sz="4800" b="1" dirty="0" smtClean="0">
                <a:solidFill>
                  <a:srgbClr val="FFFF00"/>
                </a:solidFill>
                <a:effectLst>
                  <a:outerShdw blurRad="38100" dist="38100" dir="2700000" algn="tl">
                    <a:srgbClr val="000000"/>
                  </a:outerShdw>
                </a:effectLst>
              </a:rPr>
            </a:br>
            <a:r>
              <a:rPr lang="en-US" sz="5400" b="1" dirty="0" smtClean="0">
                <a:solidFill>
                  <a:srgbClr val="FFFF00"/>
                </a:solidFill>
                <a:effectLst>
                  <a:outerShdw blurRad="38100" dist="38100" dir="2700000" algn="tl">
                    <a:srgbClr val="000000"/>
                  </a:outerShdw>
                </a:effectLst>
              </a:rPr>
              <a:t>Blended Learning To Help Turn Around Struggling Schools</a:t>
            </a:r>
            <a:r>
              <a:rPr lang="en-US" sz="5400" b="1" dirty="0">
                <a:solidFill>
                  <a:srgbClr val="FFFF00"/>
                </a:solidFill>
                <a:effectLst>
                  <a:outerShdw blurRad="38100" dist="38100" dir="2700000" algn="tl">
                    <a:srgbClr val="000000"/>
                  </a:outerShdw>
                </a:effectLst>
              </a:rPr>
              <a:t/>
            </a:r>
            <a:br>
              <a:rPr lang="en-US" sz="5400" b="1" dirty="0">
                <a:solidFill>
                  <a:srgbClr val="FFFF00"/>
                </a:solidFill>
                <a:effectLst>
                  <a:outerShdw blurRad="38100" dist="38100" dir="2700000" algn="tl">
                    <a:srgbClr val="000000"/>
                  </a:outerShdw>
                </a:effectLst>
              </a:rPr>
            </a:br>
            <a:r>
              <a:rPr lang="en-US" sz="4800" b="1" dirty="0">
                <a:solidFill>
                  <a:srgbClr val="FFFF00"/>
                </a:solidFill>
                <a:effectLst>
                  <a:outerShdw blurRad="38100" dist="38100" dir="2700000" algn="tl">
                    <a:srgbClr val="000000"/>
                  </a:outerShdw>
                </a:effectLst>
              </a:rPr>
              <a:t/>
            </a:r>
            <a:br>
              <a:rPr lang="en-US" sz="4800" b="1" dirty="0">
                <a:solidFill>
                  <a:srgbClr val="FFFF00"/>
                </a:solidFill>
                <a:effectLst>
                  <a:outerShdw blurRad="38100" dist="38100" dir="2700000" algn="tl">
                    <a:srgbClr val="000000"/>
                  </a:outerShdw>
                </a:effectLst>
              </a:rPr>
            </a:br>
            <a:r>
              <a:rPr lang="en-US" sz="4000" b="1" dirty="0" smtClean="0">
                <a:solidFill>
                  <a:srgbClr val="FFFF00"/>
                </a:solidFill>
                <a:effectLst>
                  <a:outerShdw blurRad="38100" dist="38100" dir="2700000" algn="tl">
                    <a:srgbClr val="000000"/>
                  </a:outerShdw>
                </a:effectLst>
              </a:rPr>
              <a:t/>
            </a:r>
            <a:br>
              <a:rPr lang="en-US" sz="4000" b="1" dirty="0" smtClean="0">
                <a:solidFill>
                  <a:srgbClr val="FFFF00"/>
                </a:solidFill>
                <a:effectLst>
                  <a:outerShdw blurRad="38100" dist="38100" dir="2700000" algn="tl">
                    <a:srgbClr val="000000"/>
                  </a:outerShdw>
                </a:effectLst>
              </a:rPr>
            </a:br>
            <a:endParaRPr lang="en-US" sz="4000" b="1" dirty="0" smtClean="0">
              <a:solidFill>
                <a:srgbClr val="FFFF00"/>
              </a:solidFill>
              <a:effectLst>
                <a:outerShdw blurRad="38100" dist="38100" dir="2700000" algn="tl">
                  <a:srgbClr val="000000"/>
                </a:outerShdw>
              </a:effectLst>
            </a:endParaRPr>
          </a:p>
        </p:txBody>
      </p:sp>
      <p:sp>
        <p:nvSpPr>
          <p:cNvPr id="2" name="Subtitle 1"/>
          <p:cNvSpPr>
            <a:spLocks noGrp="1"/>
          </p:cNvSpPr>
          <p:nvPr>
            <p:ph type="subTitle" idx="1"/>
          </p:nvPr>
        </p:nvSpPr>
        <p:spPr>
          <a:xfrm>
            <a:off x="-21566" y="3962400"/>
            <a:ext cx="4593566" cy="1752600"/>
          </a:xfrm>
        </p:spPr>
        <p:txBody>
          <a:bodyPr/>
          <a:lstStyle/>
          <a:p>
            <a:pPr>
              <a:spcBef>
                <a:spcPts val="0"/>
              </a:spcBef>
            </a:pPr>
            <a:r>
              <a:rPr lang="en-US" sz="1800" b="1" i="1" dirty="0" smtClean="0">
                <a:solidFill>
                  <a:srgbClr val="FFFFFF"/>
                </a:solidFill>
              </a:rPr>
              <a:t>Moderator: Governor </a:t>
            </a:r>
            <a:r>
              <a:rPr lang="en-US" sz="1800" b="1" i="1" dirty="0">
                <a:solidFill>
                  <a:srgbClr val="FFFFFF"/>
                </a:solidFill>
              </a:rPr>
              <a:t>Bob Wise</a:t>
            </a:r>
          </a:p>
          <a:p>
            <a:pPr>
              <a:spcBef>
                <a:spcPts val="0"/>
              </a:spcBef>
            </a:pPr>
            <a:r>
              <a:rPr lang="en-US" sz="1800" b="1" i="1" dirty="0" smtClean="0">
                <a:solidFill>
                  <a:srgbClr val="FFFFFF"/>
                </a:solidFill>
              </a:rPr>
              <a:t>President, Alliance </a:t>
            </a:r>
            <a:r>
              <a:rPr lang="en-US" sz="1800" b="1" i="1" dirty="0">
                <a:solidFill>
                  <a:srgbClr val="FFFFFF"/>
                </a:solidFill>
              </a:rPr>
              <a:t>for Excellent Education</a:t>
            </a:r>
          </a:p>
          <a:p>
            <a:pPr>
              <a:spcBef>
                <a:spcPts val="0"/>
              </a:spcBef>
            </a:pPr>
            <a:r>
              <a:rPr lang="en-US" sz="1800" b="1" i="1" dirty="0" smtClean="0">
                <a:solidFill>
                  <a:srgbClr val="FFFFFF"/>
                </a:solidFill>
              </a:rPr>
              <a:t>Virtual Schools Symposium</a:t>
            </a:r>
            <a:endParaRPr lang="en-US" sz="1800" b="1" i="1" dirty="0">
              <a:solidFill>
                <a:srgbClr val="FFFFFF"/>
              </a:solidFill>
            </a:endParaRPr>
          </a:p>
          <a:p>
            <a:pPr>
              <a:spcBef>
                <a:spcPts val="0"/>
              </a:spcBef>
            </a:pPr>
            <a:r>
              <a:rPr lang="en-US" sz="1800" b="1" i="1" dirty="0" smtClean="0">
                <a:solidFill>
                  <a:srgbClr val="FFFFFF"/>
                </a:solidFill>
              </a:rPr>
              <a:t>November 11, </a:t>
            </a:r>
            <a:r>
              <a:rPr lang="en-US" sz="1800" b="1" i="1" dirty="0">
                <a:solidFill>
                  <a:srgbClr val="FFFFFF"/>
                </a:solidFill>
              </a:rPr>
              <a:t>2011</a:t>
            </a:r>
          </a:p>
          <a:p>
            <a:endParaRPr lang="en-US" sz="1800" dirty="0"/>
          </a:p>
        </p:txBody>
      </p:sp>
      <p:pic>
        <p:nvPicPr>
          <p:cNvPr id="3076" name="Picture 4"/>
          <p:cNvPicPr>
            <a:picLocks noChangeAspect="1" noChangeArrowheads="1"/>
          </p:cNvPicPr>
          <p:nvPr/>
        </p:nvPicPr>
        <p:blipFill>
          <a:blip r:embed="rId3" cstate="print"/>
          <a:srcRect/>
          <a:stretch>
            <a:fillRect/>
          </a:stretch>
        </p:blipFill>
        <p:spPr bwMode="auto">
          <a:xfrm>
            <a:off x="0" y="5715000"/>
            <a:ext cx="9144000" cy="1143000"/>
          </a:xfrm>
          <a:prstGeom prst="rect">
            <a:avLst/>
          </a:prstGeom>
          <a:noFill/>
          <a:ln w="9525">
            <a:noFill/>
            <a:miter lim="800000"/>
            <a:headEnd/>
            <a:tailEnd/>
          </a:ln>
        </p:spPr>
      </p:pic>
      <p:sp>
        <p:nvSpPr>
          <p:cNvPr id="3077" name="Line 5"/>
          <p:cNvSpPr>
            <a:spLocks noChangeShapeType="1"/>
          </p:cNvSpPr>
          <p:nvPr/>
        </p:nvSpPr>
        <p:spPr bwMode="auto">
          <a:xfrm>
            <a:off x="0" y="5715000"/>
            <a:ext cx="9144000" cy="0"/>
          </a:xfrm>
          <a:prstGeom prst="line">
            <a:avLst/>
          </a:prstGeom>
          <a:noFill/>
          <a:ln w="25400">
            <a:solidFill>
              <a:srgbClr val="FF8500"/>
            </a:solidFill>
            <a:round/>
            <a:headEnd/>
            <a:tailEnd/>
          </a:ln>
        </p:spPr>
        <p:txBody>
          <a:bodyPr wrap="none" anchor="ctr"/>
          <a:lstStyle/>
          <a:p>
            <a:endParaRPr lang="en-US">
              <a:solidFill>
                <a:srgbClr val="000000"/>
              </a:solidFill>
            </a:endParaRPr>
          </a:p>
        </p:txBody>
      </p:sp>
      <p:sp>
        <p:nvSpPr>
          <p:cNvPr id="8" name="Subtitle 1"/>
          <p:cNvSpPr txBox="1">
            <a:spLocks/>
          </p:cNvSpPr>
          <p:nvPr/>
        </p:nvSpPr>
        <p:spPr bwMode="auto">
          <a:xfrm>
            <a:off x="4556185" y="3962400"/>
            <a:ext cx="4593566" cy="1752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a:solidFill>
                  <a:schemeClr val="tx1"/>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fontAlgn="base">
              <a:spcBef>
                <a:spcPct val="20000"/>
              </a:spcBef>
              <a:spcAft>
                <a:spcPct val="0"/>
              </a:spcAft>
              <a:buNone/>
              <a:defRPr sz="2000">
                <a:solidFill>
                  <a:schemeClr val="tx1"/>
                </a:solidFill>
                <a:latin typeface="+mn-lt"/>
              </a:defRPr>
            </a:lvl6pPr>
            <a:lvl7pPr marL="2743200" indent="0" algn="ctr" rtl="0" fontAlgn="base">
              <a:spcBef>
                <a:spcPct val="20000"/>
              </a:spcBef>
              <a:spcAft>
                <a:spcPct val="0"/>
              </a:spcAft>
              <a:buNone/>
              <a:defRPr sz="2000">
                <a:solidFill>
                  <a:schemeClr val="tx1"/>
                </a:solidFill>
                <a:latin typeface="+mn-lt"/>
              </a:defRPr>
            </a:lvl7pPr>
            <a:lvl8pPr marL="3200400" indent="0" algn="ctr" rtl="0" fontAlgn="base">
              <a:spcBef>
                <a:spcPct val="20000"/>
              </a:spcBef>
              <a:spcAft>
                <a:spcPct val="0"/>
              </a:spcAft>
              <a:buNone/>
              <a:defRPr sz="2000">
                <a:solidFill>
                  <a:schemeClr val="tx1"/>
                </a:solidFill>
                <a:latin typeface="+mn-lt"/>
              </a:defRPr>
            </a:lvl8pPr>
            <a:lvl9pPr marL="3657600" indent="0" algn="ctr" rtl="0" fontAlgn="base">
              <a:spcBef>
                <a:spcPct val="20000"/>
              </a:spcBef>
              <a:spcAft>
                <a:spcPct val="0"/>
              </a:spcAft>
              <a:buNone/>
              <a:defRPr sz="2000">
                <a:solidFill>
                  <a:schemeClr val="tx1"/>
                </a:solidFill>
                <a:latin typeface="+mn-lt"/>
              </a:defRPr>
            </a:lvl9pPr>
          </a:lstStyle>
          <a:p>
            <a:pPr>
              <a:spcBef>
                <a:spcPts val="0"/>
              </a:spcBef>
            </a:pPr>
            <a:r>
              <a:rPr lang="en-US" sz="1800" b="1" i="1" dirty="0" smtClean="0">
                <a:solidFill>
                  <a:srgbClr val="FFFFFF"/>
                </a:solidFill>
              </a:rPr>
              <a:t>Panelists:</a:t>
            </a:r>
          </a:p>
          <a:p>
            <a:pPr>
              <a:spcBef>
                <a:spcPts val="0"/>
              </a:spcBef>
            </a:pPr>
            <a:r>
              <a:rPr lang="en-US" sz="1800" b="1" i="1" dirty="0" smtClean="0">
                <a:solidFill>
                  <a:srgbClr val="FFFFFF"/>
                </a:solidFill>
              </a:rPr>
              <a:t>Hope Johnston, Charlotte-Mecklenburg, NC</a:t>
            </a:r>
          </a:p>
          <a:p>
            <a:pPr>
              <a:spcBef>
                <a:spcPts val="0"/>
              </a:spcBef>
            </a:pPr>
            <a:r>
              <a:rPr lang="en-US" sz="1800" b="1" i="1" dirty="0" smtClean="0">
                <a:solidFill>
                  <a:srgbClr val="FFFFFF"/>
                </a:solidFill>
              </a:rPr>
              <a:t>Ron Montoya, Las Vegas, NV</a:t>
            </a:r>
          </a:p>
          <a:p>
            <a:pPr>
              <a:spcBef>
                <a:spcPts val="0"/>
              </a:spcBef>
            </a:pPr>
            <a:r>
              <a:rPr lang="en-US" sz="1800" b="1" i="1" dirty="0" err="1" smtClean="0">
                <a:solidFill>
                  <a:srgbClr val="FFFFFF"/>
                </a:solidFill>
              </a:rPr>
              <a:t>Kecia</a:t>
            </a:r>
            <a:r>
              <a:rPr lang="en-US" sz="1800" b="1" i="1" dirty="0" smtClean="0">
                <a:solidFill>
                  <a:srgbClr val="FFFFFF"/>
                </a:solidFill>
              </a:rPr>
              <a:t> Ray, Nashville, TN</a:t>
            </a:r>
          </a:p>
          <a:p>
            <a:endParaRPr lang="en-US" sz="1800" dirty="0"/>
          </a:p>
        </p:txBody>
      </p:sp>
    </p:spTree>
    <p:extLst>
      <p:ext uri="{BB962C8B-B14F-4D97-AF65-F5344CB8AC3E}">
        <p14:creationId xmlns:p14="http://schemas.microsoft.com/office/powerpoint/2010/main" val="3290319587"/>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ChangeArrowheads="1"/>
          </p:cNvSpPr>
          <p:nvPr/>
        </p:nvSpPr>
        <p:spPr bwMode="auto">
          <a:xfrm>
            <a:off x="0" y="0"/>
            <a:ext cx="9144000" cy="635000"/>
          </a:xfrm>
          <a:prstGeom prst="rect">
            <a:avLst/>
          </a:prstGeom>
          <a:noFill/>
          <a:ln w="9525">
            <a:noFill/>
            <a:miter lim="800000"/>
            <a:headEnd/>
            <a:tailEnd/>
          </a:ln>
        </p:spPr>
        <p:txBody>
          <a:bodyPr anchor="ctr"/>
          <a:lstStyle/>
          <a:p>
            <a:pPr algn="ctr"/>
            <a:r>
              <a:rPr lang="en-US" sz="3000" b="1" dirty="0">
                <a:solidFill>
                  <a:srgbClr val="FFFF00"/>
                </a:solidFill>
                <a:latin typeface="Calibri" pitchFamily="34" charset="0"/>
                <a:cs typeface="Calibri" pitchFamily="34" charset="0"/>
              </a:rPr>
              <a:t>Public Benefit of Halving the </a:t>
            </a:r>
            <a:r>
              <a:rPr lang="en-US" sz="3000" b="1" dirty="0" smtClean="0">
                <a:solidFill>
                  <a:srgbClr val="FFFF00"/>
                </a:solidFill>
                <a:latin typeface="Calibri" pitchFamily="34" charset="0"/>
                <a:cs typeface="Calibri" pitchFamily="34" charset="0"/>
              </a:rPr>
              <a:t>Number </a:t>
            </a:r>
            <a:r>
              <a:rPr lang="en-US" sz="3000" b="1" dirty="0">
                <a:solidFill>
                  <a:srgbClr val="FFFF00"/>
                </a:solidFill>
                <a:latin typeface="Calibri" pitchFamily="34" charset="0"/>
                <a:cs typeface="Calibri" pitchFamily="34" charset="0"/>
              </a:rPr>
              <a:t>of </a:t>
            </a:r>
            <a:r>
              <a:rPr lang="en-US" sz="3000" b="1" dirty="0" smtClean="0">
                <a:solidFill>
                  <a:srgbClr val="FFFF00"/>
                </a:solidFill>
                <a:latin typeface="Calibri" pitchFamily="34" charset="0"/>
                <a:cs typeface="Calibri" pitchFamily="34" charset="0"/>
              </a:rPr>
              <a:t>U.S. Dropouts</a:t>
            </a:r>
            <a:endParaRPr lang="en-US" sz="3000" dirty="0">
              <a:solidFill>
                <a:srgbClr val="FFFF00"/>
              </a:solidFill>
              <a:latin typeface="Calibri" pitchFamily="34" charset="0"/>
              <a:cs typeface="Calibri" pitchFamily="34" charset="0"/>
            </a:endParaRPr>
          </a:p>
        </p:txBody>
      </p:sp>
      <p:sp>
        <p:nvSpPr>
          <p:cNvPr id="5126" name="Line 6"/>
          <p:cNvSpPr>
            <a:spLocks noChangeShapeType="1"/>
          </p:cNvSpPr>
          <p:nvPr/>
        </p:nvSpPr>
        <p:spPr bwMode="auto">
          <a:xfrm>
            <a:off x="1588" y="684213"/>
            <a:ext cx="9144000" cy="0"/>
          </a:xfrm>
          <a:prstGeom prst="line">
            <a:avLst/>
          </a:prstGeom>
          <a:noFill/>
          <a:ln w="25400">
            <a:solidFill>
              <a:srgbClr val="FF8500"/>
            </a:solidFill>
            <a:round/>
            <a:headEnd/>
            <a:tailEnd/>
          </a:ln>
        </p:spPr>
        <p:txBody>
          <a:bodyPr wrap="none" anchor="ctr"/>
          <a:lstStyle/>
          <a:p>
            <a:endParaRPr lang="en-US">
              <a:solidFill>
                <a:prstClr val="black"/>
              </a:solidFill>
            </a:endParaRPr>
          </a:p>
        </p:txBody>
      </p:sp>
      <p:pic>
        <p:nvPicPr>
          <p:cNvPr id="5127" name="Picture 7"/>
          <p:cNvPicPr>
            <a:picLocks noChangeAspect="1" noChangeArrowheads="1"/>
          </p:cNvPicPr>
          <p:nvPr/>
        </p:nvPicPr>
        <p:blipFill>
          <a:blip r:embed="rId4" cstate="print"/>
          <a:srcRect/>
          <a:stretch>
            <a:fillRect/>
          </a:stretch>
        </p:blipFill>
        <p:spPr bwMode="auto">
          <a:xfrm>
            <a:off x="0" y="6172200"/>
            <a:ext cx="9148763" cy="685800"/>
          </a:xfrm>
          <a:prstGeom prst="rect">
            <a:avLst/>
          </a:prstGeom>
          <a:noFill/>
          <a:ln w="9525">
            <a:noFill/>
            <a:miter lim="800000"/>
            <a:headEnd/>
            <a:tailEnd/>
          </a:ln>
        </p:spPr>
      </p:pic>
      <p:sp>
        <p:nvSpPr>
          <p:cNvPr id="5128" name="Line 8"/>
          <p:cNvSpPr>
            <a:spLocks noChangeShapeType="1"/>
          </p:cNvSpPr>
          <p:nvPr/>
        </p:nvSpPr>
        <p:spPr bwMode="auto">
          <a:xfrm>
            <a:off x="6350" y="6169025"/>
            <a:ext cx="9144000" cy="0"/>
          </a:xfrm>
          <a:prstGeom prst="line">
            <a:avLst/>
          </a:prstGeom>
          <a:noFill/>
          <a:ln w="25400">
            <a:solidFill>
              <a:srgbClr val="A3BD0B"/>
            </a:solidFill>
            <a:round/>
            <a:headEnd/>
            <a:tailEnd/>
          </a:ln>
        </p:spPr>
        <p:txBody>
          <a:bodyPr wrap="none" anchor="ctr"/>
          <a:lstStyle/>
          <a:p>
            <a:endParaRPr lang="en-US">
              <a:solidFill>
                <a:prstClr val="black"/>
              </a:solidFill>
            </a:endParaRPr>
          </a:p>
        </p:txBody>
      </p:sp>
      <p:grpSp>
        <p:nvGrpSpPr>
          <p:cNvPr id="2" name="Group 6"/>
          <p:cNvGrpSpPr>
            <a:grpSpLocks/>
          </p:cNvGrpSpPr>
          <p:nvPr/>
        </p:nvGrpSpPr>
        <p:grpSpPr bwMode="auto">
          <a:xfrm>
            <a:off x="381000" y="914400"/>
            <a:ext cx="8229600" cy="4418013"/>
            <a:chOff x="106070400" y="107670600"/>
            <a:chExt cx="8229600" cy="4418015"/>
          </a:xfrm>
        </p:grpSpPr>
        <p:pic>
          <p:nvPicPr>
            <p:cNvPr id="5132" name="Picture 7"/>
            <p:cNvPicPr>
              <a:picLocks noChangeAspect="1" noChangeArrowheads="1"/>
            </p:cNvPicPr>
            <p:nvPr/>
          </p:nvPicPr>
          <p:blipFill>
            <a:blip r:embed="rId5" cstate="print"/>
            <a:srcRect/>
            <a:stretch>
              <a:fillRect/>
            </a:stretch>
          </p:blipFill>
          <p:spPr bwMode="auto">
            <a:xfrm>
              <a:off x="106070400" y="107670600"/>
              <a:ext cx="8229600" cy="4418015"/>
            </a:xfrm>
            <a:prstGeom prst="rect">
              <a:avLst/>
            </a:prstGeom>
            <a:noFill/>
            <a:ln w="9525" algn="ctr">
              <a:noFill/>
              <a:miter lim="800000"/>
              <a:headEnd/>
              <a:tailEnd/>
            </a:ln>
          </p:spPr>
        </p:pic>
        <p:graphicFrame>
          <p:nvGraphicFramePr>
            <p:cNvPr id="5122" name="Object 8"/>
            <p:cNvGraphicFramePr>
              <a:graphicFrameLocks noChangeAspect="1"/>
            </p:cNvGraphicFramePr>
            <p:nvPr/>
          </p:nvGraphicFramePr>
          <p:xfrm>
            <a:off x="109270800" y="107670600"/>
            <a:ext cx="1943100" cy="914400"/>
          </p:xfrm>
          <a:graphic>
            <a:graphicData uri="http://schemas.openxmlformats.org/presentationml/2006/ole">
              <mc:AlternateContent xmlns:mc="http://schemas.openxmlformats.org/markup-compatibility/2006">
                <mc:Choice xmlns:v="urn:schemas-microsoft-com:vml" Requires="v">
                  <p:oleObj spid="_x0000_s1119" name="Bitmap Image" r:id="rId6" imgW="847843" imgH="361809" progId="PBrush">
                    <p:embed/>
                  </p:oleObj>
                </mc:Choice>
                <mc:Fallback>
                  <p:oleObj name="Bitmap Image" r:id="rId6" imgW="847843" imgH="361809" progId="PBrush">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9270800" y="107670600"/>
                          <a:ext cx="1943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oleObj>
                </mc:Fallback>
              </mc:AlternateContent>
            </a:graphicData>
          </a:graphic>
        </p:graphicFrame>
        <p:sp>
          <p:nvSpPr>
            <p:cNvPr id="5133" name="Text Box 9"/>
            <p:cNvSpPr txBox="1">
              <a:spLocks noChangeArrowheads="1"/>
            </p:cNvSpPr>
            <p:nvPr/>
          </p:nvSpPr>
          <p:spPr bwMode="auto">
            <a:xfrm>
              <a:off x="107442000" y="108699300"/>
              <a:ext cx="4457700" cy="457200"/>
            </a:xfrm>
            <a:prstGeom prst="rect">
              <a:avLst/>
            </a:prstGeom>
            <a:noFill/>
            <a:ln w="9525" algn="in">
              <a:noFill/>
              <a:miter lim="800000"/>
              <a:headEnd/>
              <a:tailEnd/>
            </a:ln>
          </p:spPr>
          <p:txBody>
            <a:bodyPr lIns="36576" tIns="36576" rIns="36576" bIns="36576"/>
            <a:lstStyle/>
            <a:p>
              <a:r>
                <a:rPr lang="en-US" sz="3000">
                  <a:solidFill>
                    <a:srgbClr val="000000"/>
                  </a:solidFill>
                  <a:latin typeface="Brush Script MT" pitchFamily="66" charset="0"/>
                </a:rPr>
                <a:t>The American Taxpayer</a:t>
              </a:r>
              <a:endParaRPr lang="en-US">
                <a:solidFill>
                  <a:prstClr val="black"/>
                </a:solidFill>
              </a:endParaRPr>
            </a:p>
          </p:txBody>
        </p:sp>
        <p:sp>
          <p:nvSpPr>
            <p:cNvPr id="5134" name="Text Box 10"/>
            <p:cNvSpPr txBox="1">
              <a:spLocks noChangeArrowheads="1"/>
            </p:cNvSpPr>
            <p:nvPr/>
          </p:nvSpPr>
          <p:spPr bwMode="auto">
            <a:xfrm>
              <a:off x="112242600" y="108927900"/>
              <a:ext cx="1828800" cy="342900"/>
            </a:xfrm>
            <a:prstGeom prst="rect">
              <a:avLst/>
            </a:prstGeom>
            <a:noFill/>
            <a:ln w="9525" algn="in">
              <a:noFill/>
              <a:miter lim="800000"/>
              <a:headEnd/>
              <a:tailEnd/>
            </a:ln>
          </p:spPr>
          <p:txBody>
            <a:bodyPr lIns="36576" tIns="36576" rIns="36576" bIns="36576"/>
            <a:lstStyle/>
            <a:p>
              <a:r>
                <a:rPr lang="en-US" sz="2000">
                  <a:solidFill>
                    <a:srgbClr val="000000"/>
                  </a:solidFill>
                  <a:latin typeface="Arial Narrow" pitchFamily="34" charset="0"/>
                </a:rPr>
                <a:t>  45,000,000,000</a:t>
              </a:r>
              <a:endParaRPr lang="en-US">
                <a:solidFill>
                  <a:prstClr val="black"/>
                </a:solidFill>
              </a:endParaRPr>
            </a:p>
          </p:txBody>
        </p:sp>
        <p:sp>
          <p:nvSpPr>
            <p:cNvPr id="5135" name="Text Box 11"/>
            <p:cNvSpPr txBox="1">
              <a:spLocks noChangeArrowheads="1"/>
            </p:cNvSpPr>
            <p:nvPr/>
          </p:nvSpPr>
          <p:spPr bwMode="auto">
            <a:xfrm>
              <a:off x="106413300" y="109385100"/>
              <a:ext cx="6400800" cy="457200"/>
            </a:xfrm>
            <a:prstGeom prst="rect">
              <a:avLst/>
            </a:prstGeom>
            <a:noFill/>
            <a:ln w="9525" algn="in">
              <a:noFill/>
              <a:miter lim="800000"/>
              <a:headEnd/>
              <a:tailEnd/>
            </a:ln>
          </p:spPr>
          <p:txBody>
            <a:bodyPr lIns="36576" tIns="36576" rIns="36576" bIns="36576"/>
            <a:lstStyle/>
            <a:p>
              <a:r>
                <a:rPr lang="en-US" sz="3000">
                  <a:solidFill>
                    <a:srgbClr val="000000"/>
                  </a:solidFill>
                  <a:latin typeface="Brush Script MT" pitchFamily="66" charset="0"/>
                </a:rPr>
                <a:t>Forty-five billion</a:t>
              </a:r>
              <a:endParaRPr lang="en-US">
                <a:solidFill>
                  <a:prstClr val="black"/>
                </a:solidFill>
              </a:endParaRPr>
            </a:p>
          </p:txBody>
        </p:sp>
        <p:sp>
          <p:nvSpPr>
            <p:cNvPr id="5136" name="Text Box 12"/>
            <p:cNvSpPr txBox="1">
              <a:spLocks noChangeArrowheads="1"/>
            </p:cNvSpPr>
            <p:nvPr/>
          </p:nvSpPr>
          <p:spPr bwMode="auto">
            <a:xfrm>
              <a:off x="109270800" y="107784900"/>
              <a:ext cx="1828800" cy="571500"/>
            </a:xfrm>
            <a:prstGeom prst="rect">
              <a:avLst/>
            </a:prstGeom>
            <a:noFill/>
            <a:ln w="9525" algn="in">
              <a:noFill/>
              <a:miter lim="800000"/>
              <a:headEnd/>
              <a:tailEnd/>
            </a:ln>
          </p:spPr>
          <p:txBody>
            <a:bodyPr lIns="36576" tIns="36576" rIns="36576" bIns="36576"/>
            <a:lstStyle/>
            <a:p>
              <a:pPr algn="r"/>
              <a:r>
                <a:rPr lang="en-US" sz="1400">
                  <a:solidFill>
                    <a:srgbClr val="000000"/>
                  </a:solidFill>
                  <a:latin typeface="Algerian" pitchFamily="82" charset="0"/>
                </a:rPr>
                <a:t>America’s Bank</a:t>
              </a:r>
              <a:endParaRPr lang="en-US">
                <a:solidFill>
                  <a:prstClr val="black"/>
                </a:solidFill>
              </a:endParaRPr>
            </a:p>
          </p:txBody>
        </p:sp>
        <p:graphicFrame>
          <p:nvGraphicFramePr>
            <p:cNvPr id="5123" name="Object 13"/>
            <p:cNvGraphicFramePr>
              <a:graphicFrameLocks noChangeAspect="1"/>
            </p:cNvGraphicFramePr>
            <p:nvPr/>
          </p:nvGraphicFramePr>
          <p:xfrm>
            <a:off x="106070400" y="107670600"/>
            <a:ext cx="1943100" cy="914400"/>
          </p:xfrm>
          <a:graphic>
            <a:graphicData uri="http://schemas.openxmlformats.org/presentationml/2006/ole">
              <mc:AlternateContent xmlns:mc="http://schemas.openxmlformats.org/markup-compatibility/2006">
                <mc:Choice xmlns:v="urn:schemas-microsoft-com:vml" Requires="v">
                  <p:oleObj spid="_x0000_s1120" name="Bitmap Image" r:id="rId8" imgW="847843" imgH="361809" progId="PBrush">
                    <p:embed/>
                  </p:oleObj>
                </mc:Choice>
                <mc:Fallback>
                  <p:oleObj name="Bitmap Image" r:id="rId8" imgW="847843" imgH="361809" progId="PBrush">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070400" y="107670600"/>
                          <a:ext cx="1943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oleObj>
                </mc:Fallback>
              </mc:AlternateContent>
            </a:graphicData>
          </a:graphic>
        </p:graphicFrame>
        <p:graphicFrame>
          <p:nvGraphicFramePr>
            <p:cNvPr id="5124" name="Object 14"/>
            <p:cNvGraphicFramePr>
              <a:graphicFrameLocks noChangeAspect="1"/>
            </p:cNvGraphicFramePr>
            <p:nvPr/>
          </p:nvGraphicFramePr>
          <p:xfrm>
            <a:off x="106299000" y="110070900"/>
            <a:ext cx="1943100" cy="790835"/>
          </p:xfrm>
          <a:graphic>
            <a:graphicData uri="http://schemas.openxmlformats.org/presentationml/2006/ole">
              <mc:AlternateContent xmlns:mc="http://schemas.openxmlformats.org/markup-compatibility/2006">
                <mc:Choice xmlns:v="urn:schemas-microsoft-com:vml" Requires="v">
                  <p:oleObj spid="_x0000_s1121" name="Bitmap Image" r:id="rId9" imgW="923810" imgH="581106" progId="PBrush">
                    <p:embed/>
                  </p:oleObj>
                </mc:Choice>
                <mc:Fallback>
                  <p:oleObj name="Bitmap Image" r:id="rId9" imgW="923810" imgH="581106" progId="PBrush">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6299000" y="110070900"/>
                          <a:ext cx="1943100" cy="790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oleObj>
                </mc:Fallback>
              </mc:AlternateContent>
            </a:graphicData>
          </a:graphic>
        </p:graphicFrame>
        <p:sp>
          <p:nvSpPr>
            <p:cNvPr id="5138" name="Line 16"/>
            <p:cNvSpPr>
              <a:spLocks noChangeShapeType="1"/>
            </p:cNvSpPr>
            <p:nvPr/>
          </p:nvSpPr>
          <p:spPr bwMode="auto">
            <a:xfrm>
              <a:off x="108699300" y="109613700"/>
              <a:ext cx="4114800" cy="0"/>
            </a:xfrm>
            <a:prstGeom prst="line">
              <a:avLst/>
            </a:prstGeom>
            <a:noFill/>
            <a:ln w="9525" algn="ctr">
              <a:solidFill>
                <a:srgbClr val="000000"/>
              </a:solidFill>
              <a:round/>
              <a:headEnd/>
              <a:tailEnd/>
            </a:ln>
          </p:spPr>
          <p:txBody>
            <a:bodyPr/>
            <a:lstStyle/>
            <a:p>
              <a:endParaRPr lang="en-US">
                <a:solidFill>
                  <a:prstClr val="black"/>
                </a:solidFill>
              </a:endParaRPr>
            </a:p>
          </p:txBody>
        </p:sp>
      </p:grpSp>
      <p:sp>
        <p:nvSpPr>
          <p:cNvPr id="196625" name="Oval 17"/>
          <p:cNvSpPr>
            <a:spLocks noChangeArrowheads="1"/>
          </p:cNvSpPr>
          <p:nvPr/>
        </p:nvSpPr>
        <p:spPr bwMode="auto">
          <a:xfrm>
            <a:off x="6324600" y="1981200"/>
            <a:ext cx="2209800" cy="762000"/>
          </a:xfrm>
          <a:prstGeom prst="ellipse">
            <a:avLst/>
          </a:prstGeom>
          <a:noFill/>
          <a:ln w="47625">
            <a:solidFill>
              <a:srgbClr val="FF0000"/>
            </a:solidFill>
            <a:round/>
            <a:headEnd/>
            <a:tailEnd/>
          </a:ln>
        </p:spPr>
        <p:txBody>
          <a:bodyPr wrap="none" anchor="ctr"/>
          <a:lstStyle/>
          <a:p>
            <a:endParaRPr lang="en-US">
              <a:solidFill>
                <a:prstClr val="black"/>
              </a:solidFill>
            </a:endParaRPr>
          </a:p>
        </p:txBody>
      </p:sp>
      <p:sp>
        <p:nvSpPr>
          <p:cNvPr id="196626" name="Rectangle 7"/>
          <p:cNvSpPr>
            <a:spLocks noChangeArrowheads="1"/>
          </p:cNvSpPr>
          <p:nvPr/>
        </p:nvSpPr>
        <p:spPr bwMode="auto">
          <a:xfrm>
            <a:off x="0" y="6324600"/>
            <a:ext cx="7086600" cy="276999"/>
          </a:xfrm>
          <a:prstGeom prst="rect">
            <a:avLst/>
          </a:prstGeom>
          <a:noFill/>
          <a:ln w="9525">
            <a:noFill/>
            <a:miter lim="800000"/>
            <a:headEnd/>
            <a:tailEnd/>
          </a:ln>
        </p:spPr>
        <p:txBody>
          <a:bodyPr>
            <a:spAutoFit/>
          </a:bodyPr>
          <a:lstStyle/>
          <a:p>
            <a:pPr>
              <a:spcBef>
                <a:spcPct val="50000"/>
              </a:spcBef>
            </a:pPr>
            <a:r>
              <a:rPr lang="en-US" sz="1200" b="1" dirty="0">
                <a:solidFill>
                  <a:prstClr val="white"/>
                </a:solidFill>
                <a:cs typeface="Arial" charset="0"/>
              </a:rPr>
              <a:t>Source: </a:t>
            </a:r>
            <a:r>
              <a:rPr lang="en-US" sz="1200" b="1" dirty="0" smtClean="0">
                <a:solidFill>
                  <a:prstClr val="white"/>
                </a:solidFill>
                <a:cs typeface="Arial" charset="0"/>
              </a:rPr>
              <a:t>Levin, Kilpatrick, Belfield, </a:t>
            </a:r>
            <a:r>
              <a:rPr lang="en-US" sz="1200" b="1" dirty="0" err="1" smtClean="0">
                <a:solidFill>
                  <a:prstClr val="white"/>
                </a:solidFill>
                <a:cs typeface="Arial" charset="0"/>
              </a:rPr>
              <a:t>Muennig</a:t>
            </a:r>
            <a:r>
              <a:rPr lang="en-US" sz="1200" b="1" dirty="0" smtClean="0">
                <a:solidFill>
                  <a:prstClr val="white"/>
                </a:solidFill>
                <a:cs typeface="Arial" charset="0"/>
              </a:rPr>
              <a:t>,, and Rouse 2006 </a:t>
            </a:r>
            <a:endParaRPr lang="en-US" sz="1200" b="1" dirty="0">
              <a:solidFill>
                <a:prstClr val="white"/>
              </a:solidFill>
              <a:cs typeface="Arial" charset="0"/>
            </a:endParaRPr>
          </a:p>
        </p:txBody>
      </p:sp>
      <p:sp>
        <p:nvSpPr>
          <p:cNvPr id="20" name="Text Box 15"/>
          <p:cNvSpPr txBox="1">
            <a:spLocks noChangeArrowheads="1"/>
          </p:cNvSpPr>
          <p:nvPr/>
        </p:nvSpPr>
        <p:spPr bwMode="auto">
          <a:xfrm>
            <a:off x="609600" y="3657599"/>
            <a:ext cx="3810000" cy="571500"/>
          </a:xfrm>
          <a:prstGeom prst="rect">
            <a:avLst/>
          </a:prstGeom>
          <a:noFill/>
          <a:ln w="9525" algn="in">
            <a:noFill/>
            <a:miter lim="800000"/>
            <a:headEnd/>
            <a:tailEnd/>
          </a:ln>
        </p:spPr>
        <p:txBody>
          <a:bodyPr lIns="36576" tIns="36576" rIns="36576" bIns="36576"/>
          <a:lstStyle/>
          <a:p>
            <a:r>
              <a:rPr lang="en-US" sz="1600" dirty="0">
                <a:solidFill>
                  <a:srgbClr val="000000"/>
                </a:solidFill>
                <a:latin typeface="Bodoni MT" pitchFamily="18" charset="0"/>
              </a:rPr>
              <a:t>RE: annual </a:t>
            </a:r>
            <a:r>
              <a:rPr lang="en-US" sz="1600" dirty="0" smtClean="0">
                <a:solidFill>
                  <a:srgbClr val="000000"/>
                </a:solidFill>
                <a:latin typeface="Bodoni MT" pitchFamily="18" charset="0"/>
              </a:rPr>
              <a:t>public contribution </a:t>
            </a:r>
          </a:p>
          <a:p>
            <a:r>
              <a:rPr lang="en-US" sz="1600" dirty="0" smtClean="0">
                <a:solidFill>
                  <a:srgbClr val="000000"/>
                </a:solidFill>
                <a:latin typeface="Bodoni MT" pitchFamily="18" charset="0"/>
              </a:rPr>
              <a:t>          from increased graduation rates</a:t>
            </a:r>
            <a:endParaRPr lang="en-US" dirty="0">
              <a:solidFill>
                <a:prstClr val="black"/>
              </a:solidFill>
            </a:endParaRPr>
          </a:p>
        </p:txBody>
      </p:sp>
    </p:spTree>
    <p:extLst>
      <p:ext uri="{BB962C8B-B14F-4D97-AF65-F5344CB8AC3E}">
        <p14:creationId xmlns:p14="http://schemas.microsoft.com/office/powerpoint/2010/main" val="13877580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66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1000"/>
                                  </p:stCondLst>
                                  <p:childTnLst>
                                    <p:set>
                                      <p:cBhvr>
                                        <p:cTn id="11" dur="1" fill="hold">
                                          <p:stCondLst>
                                            <p:cond delay="0"/>
                                          </p:stCondLst>
                                        </p:cTn>
                                        <p:tgtEl>
                                          <p:spTgt spid="1966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25" grpId="0" animBg="1"/>
      <p:bldP spid="1966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0" y="0"/>
            <a:ext cx="9144000" cy="635000"/>
          </a:xfrm>
          <a:prstGeom prst="rect">
            <a:avLst/>
          </a:prstGeom>
          <a:noFill/>
          <a:ln w="9525">
            <a:noFill/>
            <a:miter lim="800000"/>
            <a:headEnd/>
            <a:tailEnd/>
          </a:ln>
        </p:spPr>
        <p:txBody>
          <a:bodyPr anchor="ctr"/>
          <a:lstStyle/>
          <a:p>
            <a:pPr algn="ctr"/>
            <a:endParaRPr lang="en-US" sz="3600" b="1">
              <a:solidFill>
                <a:srgbClr val="CDE9EB"/>
              </a:solidFill>
              <a:latin typeface="Times"/>
            </a:endParaRPr>
          </a:p>
        </p:txBody>
      </p:sp>
      <p:sp>
        <p:nvSpPr>
          <p:cNvPr id="26627" name="Line 6"/>
          <p:cNvSpPr>
            <a:spLocks noChangeShapeType="1"/>
          </p:cNvSpPr>
          <p:nvPr/>
        </p:nvSpPr>
        <p:spPr bwMode="auto">
          <a:xfrm>
            <a:off x="1588" y="684213"/>
            <a:ext cx="9144000" cy="0"/>
          </a:xfrm>
          <a:prstGeom prst="line">
            <a:avLst/>
          </a:prstGeom>
          <a:noFill/>
          <a:ln w="25400">
            <a:solidFill>
              <a:srgbClr val="FF8500"/>
            </a:solidFill>
            <a:round/>
            <a:headEnd/>
            <a:tailEnd/>
          </a:ln>
        </p:spPr>
        <p:txBody>
          <a:bodyPr wrap="none" anchor="ctr"/>
          <a:lstStyle/>
          <a:p>
            <a:endParaRPr lang="en-US">
              <a:solidFill>
                <a:prstClr val="black"/>
              </a:solidFill>
            </a:endParaRPr>
          </a:p>
        </p:txBody>
      </p:sp>
      <p:sp>
        <p:nvSpPr>
          <p:cNvPr id="26628" name="Line 8"/>
          <p:cNvSpPr>
            <a:spLocks noChangeShapeType="1"/>
          </p:cNvSpPr>
          <p:nvPr/>
        </p:nvSpPr>
        <p:spPr bwMode="auto">
          <a:xfrm>
            <a:off x="6350" y="6169025"/>
            <a:ext cx="9144000" cy="0"/>
          </a:xfrm>
          <a:prstGeom prst="line">
            <a:avLst/>
          </a:prstGeom>
          <a:noFill/>
          <a:ln w="25400">
            <a:solidFill>
              <a:srgbClr val="A3BD0B"/>
            </a:solidFill>
            <a:round/>
            <a:headEnd/>
            <a:tailEnd/>
          </a:ln>
        </p:spPr>
        <p:txBody>
          <a:bodyPr wrap="none" anchor="ctr"/>
          <a:lstStyle/>
          <a:p>
            <a:endParaRPr lang="en-US">
              <a:solidFill>
                <a:prstClr val="black"/>
              </a:solidFill>
            </a:endParaRPr>
          </a:p>
        </p:txBody>
      </p:sp>
      <p:sp>
        <p:nvSpPr>
          <p:cNvPr id="9" name="Rectangle 55"/>
          <p:cNvSpPr>
            <a:spLocks noGrp="1" noChangeArrowheads="1"/>
          </p:cNvSpPr>
          <p:nvPr>
            <p:ph type="title"/>
          </p:nvPr>
        </p:nvSpPr>
        <p:spPr>
          <a:xfrm>
            <a:off x="6350" y="34925"/>
            <a:ext cx="9137650" cy="574675"/>
          </a:xfrm>
        </p:spPr>
        <p:txBody>
          <a:bodyPr/>
          <a:lstStyle/>
          <a:p>
            <a:pPr eaLnBrk="1" hangingPunct="1">
              <a:defRPr/>
            </a:pPr>
            <a:r>
              <a:rPr lang="en-US" sz="2400" b="1" dirty="0" smtClean="0">
                <a:solidFill>
                  <a:srgbClr val="FFFF00"/>
                </a:solidFill>
                <a:latin typeface="Arial" charset="0"/>
              </a:rPr>
              <a:t>The Economic Benefits of the Reducing Dropout Rate in </a:t>
            </a:r>
            <a:br>
              <a:rPr lang="en-US" sz="2400" b="1" dirty="0" smtClean="0">
                <a:solidFill>
                  <a:srgbClr val="FFFF00"/>
                </a:solidFill>
                <a:latin typeface="Arial" charset="0"/>
              </a:rPr>
            </a:br>
            <a:r>
              <a:rPr lang="en-US" sz="2400" b="1" dirty="0" smtClean="0">
                <a:solidFill>
                  <a:srgbClr val="FFFF00"/>
                </a:solidFill>
                <a:latin typeface="Arial" charset="0"/>
              </a:rPr>
              <a:t>the Charlotte-Gastonia-Concord Metro Areas</a:t>
            </a:r>
          </a:p>
        </p:txBody>
      </p:sp>
      <p:sp>
        <p:nvSpPr>
          <p:cNvPr id="14" name="TextBox 13"/>
          <p:cNvSpPr txBox="1"/>
          <p:nvPr/>
        </p:nvSpPr>
        <p:spPr>
          <a:xfrm>
            <a:off x="1600200" y="914400"/>
            <a:ext cx="6019800" cy="1107996"/>
          </a:xfrm>
          <a:prstGeom prst="rect">
            <a:avLst/>
          </a:prstGeom>
          <a:noFill/>
        </p:spPr>
        <p:txBody>
          <a:bodyPr>
            <a:spAutoFit/>
          </a:bodyPr>
          <a:lstStyle/>
          <a:p>
            <a:pPr algn="ctr">
              <a:defRPr/>
            </a:pPr>
            <a:r>
              <a:rPr lang="en-US" sz="2200" dirty="0">
                <a:solidFill>
                  <a:prstClr val="white"/>
                </a:solidFill>
                <a:latin typeface="Arial" pitchFamily="34" charset="0"/>
                <a:cs typeface="Arial" pitchFamily="34" charset="0"/>
              </a:rPr>
              <a:t>If just half of these dropouts had graduated, the </a:t>
            </a:r>
            <a:r>
              <a:rPr lang="en-US" sz="2200" dirty="0" smtClean="0">
                <a:solidFill>
                  <a:prstClr val="white"/>
                </a:solidFill>
                <a:latin typeface="Arial" pitchFamily="34" charset="0"/>
                <a:cs typeface="Arial" pitchFamily="34" charset="0"/>
              </a:rPr>
              <a:t>5,600 “new </a:t>
            </a:r>
            <a:r>
              <a:rPr lang="en-US" sz="2200" dirty="0">
                <a:solidFill>
                  <a:prstClr val="white"/>
                </a:solidFill>
                <a:latin typeface="Arial" pitchFamily="34" charset="0"/>
                <a:cs typeface="Arial" pitchFamily="34" charset="0"/>
              </a:rPr>
              <a:t>graduates” would make the following contributions to their local economy:</a:t>
            </a:r>
          </a:p>
        </p:txBody>
      </p:sp>
      <p:grpSp>
        <p:nvGrpSpPr>
          <p:cNvPr id="2" name="Group 26"/>
          <p:cNvGrpSpPr>
            <a:grpSpLocks/>
          </p:cNvGrpSpPr>
          <p:nvPr/>
        </p:nvGrpSpPr>
        <p:grpSpPr bwMode="auto">
          <a:xfrm>
            <a:off x="762000" y="2286000"/>
            <a:ext cx="3949700" cy="1645854"/>
            <a:chOff x="800090" y="1447800"/>
            <a:chExt cx="3949953" cy="1645978"/>
          </a:xfrm>
        </p:grpSpPr>
        <p:sp>
          <p:nvSpPr>
            <p:cNvPr id="16" name="Rectangle 15"/>
            <p:cNvSpPr/>
            <p:nvPr/>
          </p:nvSpPr>
          <p:spPr>
            <a:xfrm>
              <a:off x="952500" y="1447800"/>
              <a:ext cx="3581629" cy="1219292"/>
            </a:xfrm>
            <a:prstGeom prst="rect">
              <a:avLst/>
            </a:prstGeom>
            <a:solidFill>
              <a:srgbClr val="E4F2F4"/>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6658" name="TextBox 16"/>
            <p:cNvSpPr txBox="1">
              <a:spLocks noChangeArrowheads="1"/>
            </p:cNvSpPr>
            <p:nvPr/>
          </p:nvSpPr>
          <p:spPr bwMode="auto">
            <a:xfrm>
              <a:off x="800090" y="1524000"/>
              <a:ext cx="2400300" cy="1569778"/>
            </a:xfrm>
            <a:prstGeom prst="rect">
              <a:avLst/>
            </a:prstGeom>
            <a:noFill/>
            <a:ln w="9525">
              <a:noFill/>
              <a:miter lim="800000"/>
              <a:headEnd/>
              <a:tailEnd/>
            </a:ln>
          </p:spPr>
          <p:txBody>
            <a:bodyPr lIns="45720" rIns="45720">
              <a:spAutoFit/>
            </a:bodyPr>
            <a:lstStyle/>
            <a:p>
              <a:pPr algn="ctr"/>
              <a:r>
                <a:rPr lang="en-US" sz="2000" b="1" dirty="0" smtClean="0">
                  <a:solidFill>
                    <a:prstClr val="black"/>
                  </a:solidFill>
                </a:rPr>
                <a:t>$63 </a:t>
              </a:r>
              <a:r>
                <a:rPr lang="en-US" sz="2000" b="1" dirty="0">
                  <a:solidFill>
                    <a:prstClr val="black"/>
                  </a:solidFill>
                </a:rPr>
                <a:t>million </a:t>
              </a:r>
              <a:r>
                <a:rPr lang="en-US" sz="2000" dirty="0">
                  <a:solidFill>
                    <a:prstClr val="black"/>
                  </a:solidFill>
                </a:rPr>
                <a:t>in increased annual earnings</a:t>
              </a:r>
            </a:p>
            <a:p>
              <a:endParaRPr lang="en-US" dirty="0">
                <a:solidFill>
                  <a:prstClr val="white"/>
                </a:solidFill>
              </a:endParaRPr>
            </a:p>
            <a:p>
              <a:endParaRPr lang="en-US" dirty="0">
                <a:solidFill>
                  <a:prstClr val="black"/>
                </a:solidFill>
              </a:endParaRPr>
            </a:p>
          </p:txBody>
        </p:sp>
        <p:pic>
          <p:nvPicPr>
            <p:cNvPr id="26659" name="Picture 17" descr="iStock_000008819338Small.eps"/>
            <p:cNvPicPr>
              <a:picLocks noChangeAspect="1"/>
            </p:cNvPicPr>
            <p:nvPr/>
          </p:nvPicPr>
          <p:blipFill>
            <a:blip r:embed="rId3" cstate="print"/>
            <a:srcRect/>
            <a:stretch>
              <a:fillRect/>
            </a:stretch>
          </p:blipFill>
          <p:spPr bwMode="auto">
            <a:xfrm>
              <a:off x="2935008" y="1447800"/>
              <a:ext cx="1815035" cy="1222246"/>
            </a:xfrm>
            <a:prstGeom prst="rect">
              <a:avLst/>
            </a:prstGeom>
            <a:noFill/>
            <a:ln w="9525">
              <a:noFill/>
              <a:miter lim="800000"/>
              <a:headEnd/>
              <a:tailEnd/>
            </a:ln>
          </p:spPr>
        </p:pic>
      </p:grpSp>
      <p:grpSp>
        <p:nvGrpSpPr>
          <p:cNvPr id="3" name="Group 40"/>
          <p:cNvGrpSpPr>
            <a:grpSpLocks/>
          </p:cNvGrpSpPr>
          <p:nvPr/>
        </p:nvGrpSpPr>
        <p:grpSpPr bwMode="auto">
          <a:xfrm>
            <a:off x="0" y="6172200"/>
            <a:ext cx="9148763" cy="685800"/>
            <a:chOff x="0" y="6172200"/>
            <a:chExt cx="9148763" cy="685800"/>
          </a:xfrm>
        </p:grpSpPr>
        <p:grpSp>
          <p:nvGrpSpPr>
            <p:cNvPr id="4" name="Group 15"/>
            <p:cNvGrpSpPr>
              <a:grpSpLocks/>
            </p:cNvGrpSpPr>
            <p:nvPr/>
          </p:nvGrpSpPr>
          <p:grpSpPr bwMode="auto">
            <a:xfrm>
              <a:off x="0" y="6172200"/>
              <a:ext cx="9148763" cy="685800"/>
              <a:chOff x="0" y="6172200"/>
              <a:chExt cx="9148763" cy="685800"/>
            </a:xfrm>
          </p:grpSpPr>
          <p:pic>
            <p:nvPicPr>
              <p:cNvPr id="26655" name="Picture 7"/>
              <p:cNvPicPr>
                <a:picLocks noChangeAspect="1" noChangeArrowheads="1"/>
              </p:cNvPicPr>
              <p:nvPr/>
            </p:nvPicPr>
            <p:blipFill>
              <a:blip r:embed="rId4" cstate="print"/>
              <a:srcRect/>
              <a:stretch>
                <a:fillRect/>
              </a:stretch>
            </p:blipFill>
            <p:spPr bwMode="auto">
              <a:xfrm>
                <a:off x="0" y="6172200"/>
                <a:ext cx="9148763" cy="685800"/>
              </a:xfrm>
              <a:prstGeom prst="rect">
                <a:avLst/>
              </a:prstGeom>
              <a:noFill/>
              <a:ln w="9525">
                <a:noFill/>
                <a:miter lim="800000"/>
                <a:headEnd/>
                <a:tailEnd/>
              </a:ln>
            </p:spPr>
          </p:pic>
          <p:pic>
            <p:nvPicPr>
              <p:cNvPr id="26656" name="Picture 44" descr="StateFarmLogo.jpg"/>
              <p:cNvPicPr>
                <a:picLocks noChangeAspect="1" noChangeArrowheads="1"/>
              </p:cNvPicPr>
              <p:nvPr/>
            </p:nvPicPr>
            <p:blipFill>
              <a:blip r:embed="rId5" cstate="print"/>
              <a:srcRect/>
              <a:stretch>
                <a:fillRect/>
              </a:stretch>
            </p:blipFill>
            <p:spPr bwMode="auto">
              <a:xfrm>
                <a:off x="228600" y="6208776"/>
                <a:ext cx="647700" cy="600075"/>
              </a:xfrm>
              <a:prstGeom prst="rect">
                <a:avLst/>
              </a:prstGeom>
              <a:noFill/>
              <a:ln w="9525">
                <a:noFill/>
                <a:miter lim="800000"/>
                <a:headEnd/>
                <a:tailEnd/>
              </a:ln>
            </p:spPr>
          </p:pic>
        </p:grpSp>
        <p:sp>
          <p:nvSpPr>
            <p:cNvPr id="26654" name="Rectangle 7"/>
            <p:cNvSpPr>
              <a:spLocks noChangeArrowheads="1"/>
            </p:cNvSpPr>
            <p:nvPr/>
          </p:nvSpPr>
          <p:spPr bwMode="auto">
            <a:xfrm>
              <a:off x="990600" y="6172200"/>
              <a:ext cx="5867400" cy="461665"/>
            </a:xfrm>
            <a:prstGeom prst="rect">
              <a:avLst/>
            </a:prstGeom>
            <a:noFill/>
            <a:ln w="9525">
              <a:noFill/>
              <a:miter lim="800000"/>
              <a:headEnd/>
              <a:tailEnd/>
            </a:ln>
          </p:spPr>
          <p:txBody>
            <a:bodyPr>
              <a:spAutoFit/>
            </a:bodyPr>
            <a:lstStyle/>
            <a:p>
              <a:pPr>
                <a:spcBef>
                  <a:spcPct val="50000"/>
                </a:spcBef>
              </a:pPr>
              <a:r>
                <a:rPr lang="en-US" sz="1200" b="1" dirty="0">
                  <a:solidFill>
                    <a:prstClr val="white"/>
                  </a:solidFill>
                  <a:cs typeface="Arial" charset="0"/>
                </a:rPr>
                <a:t>Source: Alliance for Excellent Education analysis of data from Economic Modeling Specialists, Inc. with generous support from State Farm®</a:t>
              </a:r>
            </a:p>
          </p:txBody>
        </p:sp>
      </p:grpSp>
      <p:grpSp>
        <p:nvGrpSpPr>
          <p:cNvPr id="5" name="Group 26"/>
          <p:cNvGrpSpPr>
            <a:grpSpLocks/>
          </p:cNvGrpSpPr>
          <p:nvPr/>
        </p:nvGrpSpPr>
        <p:grpSpPr bwMode="auto">
          <a:xfrm>
            <a:off x="5181600" y="3581400"/>
            <a:ext cx="3581400" cy="1754188"/>
            <a:chOff x="952500" y="1447800"/>
            <a:chExt cx="3581400" cy="1754326"/>
          </a:xfrm>
        </p:grpSpPr>
        <p:sp>
          <p:nvSpPr>
            <p:cNvPr id="40" name="Rectangle 39"/>
            <p:cNvSpPr/>
            <p:nvPr/>
          </p:nvSpPr>
          <p:spPr>
            <a:xfrm>
              <a:off x="952500" y="1447800"/>
              <a:ext cx="3581400" cy="1219296"/>
            </a:xfrm>
            <a:prstGeom prst="rect">
              <a:avLst/>
            </a:prstGeom>
            <a:solidFill>
              <a:srgbClr val="E4F2F4"/>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6651" name="TextBox 40"/>
            <p:cNvSpPr txBox="1">
              <a:spLocks noChangeArrowheads="1"/>
            </p:cNvSpPr>
            <p:nvPr/>
          </p:nvSpPr>
          <p:spPr bwMode="auto">
            <a:xfrm>
              <a:off x="952500" y="1447800"/>
              <a:ext cx="2400300" cy="1754326"/>
            </a:xfrm>
            <a:prstGeom prst="rect">
              <a:avLst/>
            </a:prstGeom>
            <a:noFill/>
            <a:ln w="9525">
              <a:noFill/>
              <a:miter lim="800000"/>
              <a:headEnd/>
              <a:tailEnd/>
            </a:ln>
          </p:spPr>
          <p:txBody>
            <a:bodyPr lIns="45720" rIns="45720">
              <a:spAutoFit/>
            </a:bodyPr>
            <a:lstStyle/>
            <a:p>
              <a:pPr algn="ctr"/>
              <a:r>
                <a:rPr lang="en-US" b="1" dirty="0" smtClean="0">
                  <a:solidFill>
                    <a:prstClr val="black"/>
                  </a:solidFill>
                </a:rPr>
                <a:t>$46 </a:t>
              </a:r>
              <a:r>
                <a:rPr lang="en-US" b="1" dirty="0">
                  <a:solidFill>
                    <a:prstClr val="black"/>
                  </a:solidFill>
                </a:rPr>
                <a:t>million </a:t>
              </a:r>
              <a:r>
                <a:rPr lang="en-US" dirty="0">
                  <a:solidFill>
                    <a:prstClr val="black"/>
                  </a:solidFill>
                </a:rPr>
                <a:t>in increased spending and </a:t>
              </a:r>
              <a:r>
                <a:rPr lang="en-US" b="1" dirty="0">
                  <a:solidFill>
                    <a:prstClr val="black"/>
                  </a:solidFill>
                </a:rPr>
                <a:t>$</a:t>
              </a:r>
              <a:r>
                <a:rPr lang="en-US" b="1" dirty="0" smtClean="0">
                  <a:solidFill>
                    <a:prstClr val="black"/>
                  </a:solidFill>
                </a:rPr>
                <a:t>16 </a:t>
              </a:r>
              <a:r>
                <a:rPr lang="en-US" b="1" dirty="0">
                  <a:solidFill>
                    <a:prstClr val="black"/>
                  </a:solidFill>
                </a:rPr>
                <a:t>million</a:t>
              </a:r>
              <a:r>
                <a:rPr lang="en-US" dirty="0">
                  <a:solidFill>
                    <a:prstClr val="black"/>
                  </a:solidFill>
                </a:rPr>
                <a:t> in investment</a:t>
              </a:r>
            </a:p>
            <a:p>
              <a:endParaRPr lang="en-US" dirty="0">
                <a:solidFill>
                  <a:prstClr val="white"/>
                </a:solidFill>
              </a:endParaRPr>
            </a:p>
            <a:p>
              <a:endParaRPr lang="en-US" dirty="0">
                <a:solidFill>
                  <a:prstClr val="black"/>
                </a:solidFill>
              </a:endParaRPr>
            </a:p>
          </p:txBody>
        </p:sp>
        <p:pic>
          <p:nvPicPr>
            <p:cNvPr id="26652" name="Picture 41" descr="iStock_000008819338Small.eps"/>
            <p:cNvPicPr>
              <a:picLocks noChangeAspect="1"/>
            </p:cNvPicPr>
            <p:nvPr/>
          </p:nvPicPr>
          <p:blipFill>
            <a:blip r:embed="rId6" cstate="print"/>
            <a:srcRect/>
            <a:stretch>
              <a:fillRect/>
            </a:stretch>
          </p:blipFill>
          <p:spPr bwMode="auto">
            <a:xfrm>
              <a:off x="3085715" y="1447875"/>
              <a:ext cx="1448185" cy="1222096"/>
            </a:xfrm>
            <a:prstGeom prst="rect">
              <a:avLst/>
            </a:prstGeom>
            <a:noFill/>
            <a:ln w="9525">
              <a:noFill/>
              <a:miter lim="800000"/>
              <a:headEnd/>
              <a:tailEnd/>
            </a:ln>
          </p:spPr>
        </p:pic>
      </p:grpSp>
      <p:grpSp>
        <p:nvGrpSpPr>
          <p:cNvPr id="6" name="Group 26"/>
          <p:cNvGrpSpPr>
            <a:grpSpLocks/>
          </p:cNvGrpSpPr>
          <p:nvPr/>
        </p:nvGrpSpPr>
        <p:grpSpPr bwMode="auto">
          <a:xfrm>
            <a:off x="914400" y="3579813"/>
            <a:ext cx="3581400" cy="1754187"/>
            <a:chOff x="952500" y="1447800"/>
            <a:chExt cx="3581400" cy="1754326"/>
          </a:xfrm>
        </p:grpSpPr>
        <p:sp>
          <p:nvSpPr>
            <p:cNvPr id="47" name="Rectangle 46"/>
            <p:cNvSpPr/>
            <p:nvPr/>
          </p:nvSpPr>
          <p:spPr>
            <a:xfrm>
              <a:off x="952500" y="1447800"/>
              <a:ext cx="3581400" cy="1219297"/>
            </a:xfrm>
            <a:prstGeom prst="rect">
              <a:avLst/>
            </a:prstGeom>
            <a:solidFill>
              <a:srgbClr val="E4F2F4"/>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6648" name="TextBox 47"/>
            <p:cNvSpPr txBox="1">
              <a:spLocks noChangeArrowheads="1"/>
            </p:cNvSpPr>
            <p:nvPr/>
          </p:nvSpPr>
          <p:spPr bwMode="auto">
            <a:xfrm>
              <a:off x="952500" y="1447800"/>
              <a:ext cx="2400300" cy="1754326"/>
            </a:xfrm>
            <a:prstGeom prst="rect">
              <a:avLst/>
            </a:prstGeom>
            <a:noFill/>
            <a:ln w="9525">
              <a:noFill/>
              <a:miter lim="800000"/>
              <a:headEnd/>
              <a:tailEnd/>
            </a:ln>
          </p:spPr>
          <p:txBody>
            <a:bodyPr lIns="45720" rIns="45720">
              <a:spAutoFit/>
            </a:bodyPr>
            <a:lstStyle/>
            <a:p>
              <a:pPr algn="ctr"/>
              <a:r>
                <a:rPr lang="en-US" b="1" dirty="0" smtClean="0">
                  <a:solidFill>
                    <a:prstClr val="black"/>
                  </a:solidFill>
                </a:rPr>
                <a:t>$148 </a:t>
              </a:r>
              <a:r>
                <a:rPr lang="en-US" b="1" dirty="0">
                  <a:solidFill>
                    <a:prstClr val="black"/>
                  </a:solidFill>
                </a:rPr>
                <a:t>million </a:t>
              </a:r>
              <a:r>
                <a:rPr lang="en-US" dirty="0">
                  <a:solidFill>
                    <a:prstClr val="black"/>
                  </a:solidFill>
                </a:rPr>
                <a:t>in increased home sales and </a:t>
              </a:r>
              <a:r>
                <a:rPr lang="en-US" b="1" dirty="0" smtClean="0">
                  <a:solidFill>
                    <a:prstClr val="black"/>
                  </a:solidFill>
                </a:rPr>
                <a:t>$4.4 </a:t>
              </a:r>
              <a:r>
                <a:rPr lang="en-US" b="1" dirty="0">
                  <a:solidFill>
                    <a:prstClr val="black"/>
                  </a:solidFill>
                </a:rPr>
                <a:t>million </a:t>
              </a:r>
              <a:r>
                <a:rPr lang="en-US" dirty="0">
                  <a:solidFill>
                    <a:prstClr val="black"/>
                  </a:solidFill>
                </a:rPr>
                <a:t>in</a:t>
              </a:r>
            </a:p>
            <a:p>
              <a:pPr algn="ctr"/>
              <a:r>
                <a:rPr lang="en-US" dirty="0">
                  <a:solidFill>
                    <a:prstClr val="black"/>
                  </a:solidFill>
                </a:rPr>
                <a:t>car sales</a:t>
              </a:r>
            </a:p>
            <a:p>
              <a:endParaRPr lang="en-US" dirty="0">
                <a:solidFill>
                  <a:prstClr val="white"/>
                </a:solidFill>
              </a:endParaRPr>
            </a:p>
            <a:p>
              <a:endParaRPr lang="en-US" dirty="0">
                <a:solidFill>
                  <a:prstClr val="black"/>
                </a:solidFill>
              </a:endParaRPr>
            </a:p>
          </p:txBody>
        </p:sp>
        <p:pic>
          <p:nvPicPr>
            <p:cNvPr id="26649" name="Picture 48" descr="iStock_000008819338Small.eps"/>
            <p:cNvPicPr>
              <a:picLocks noChangeAspect="1"/>
            </p:cNvPicPr>
            <p:nvPr/>
          </p:nvPicPr>
          <p:blipFill>
            <a:blip r:embed="rId7" cstate="print"/>
            <a:srcRect/>
            <a:stretch>
              <a:fillRect/>
            </a:stretch>
          </p:blipFill>
          <p:spPr bwMode="auto">
            <a:xfrm>
              <a:off x="3089360" y="1561325"/>
              <a:ext cx="1440895" cy="995195"/>
            </a:xfrm>
            <a:prstGeom prst="rect">
              <a:avLst/>
            </a:prstGeom>
            <a:noFill/>
            <a:ln w="9525">
              <a:noFill/>
              <a:miter lim="800000"/>
              <a:headEnd/>
              <a:tailEnd/>
            </a:ln>
          </p:spPr>
        </p:pic>
      </p:grpSp>
      <p:grpSp>
        <p:nvGrpSpPr>
          <p:cNvPr id="7" name="Group 49"/>
          <p:cNvGrpSpPr>
            <a:grpSpLocks/>
          </p:cNvGrpSpPr>
          <p:nvPr/>
        </p:nvGrpSpPr>
        <p:grpSpPr bwMode="auto">
          <a:xfrm>
            <a:off x="5105400" y="2286000"/>
            <a:ext cx="3657600" cy="1219200"/>
            <a:chOff x="3124200" y="3810000"/>
            <a:chExt cx="3657600" cy="1219200"/>
          </a:xfrm>
        </p:grpSpPr>
        <p:sp>
          <p:nvSpPr>
            <p:cNvPr id="51" name="Rectangle 50"/>
            <p:cNvSpPr/>
            <p:nvPr/>
          </p:nvSpPr>
          <p:spPr>
            <a:xfrm>
              <a:off x="3200400" y="3810000"/>
              <a:ext cx="3581400" cy="1219200"/>
            </a:xfrm>
            <a:prstGeom prst="rect">
              <a:avLst/>
            </a:prstGeom>
            <a:solidFill>
              <a:srgbClr val="E4F2F4"/>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6645" name="TextBox 51"/>
            <p:cNvSpPr txBox="1">
              <a:spLocks noChangeArrowheads="1"/>
            </p:cNvSpPr>
            <p:nvPr/>
          </p:nvSpPr>
          <p:spPr bwMode="auto">
            <a:xfrm>
              <a:off x="3124200" y="3937337"/>
              <a:ext cx="2400300" cy="1015663"/>
            </a:xfrm>
            <a:prstGeom prst="rect">
              <a:avLst/>
            </a:prstGeom>
            <a:noFill/>
            <a:ln w="9525">
              <a:noFill/>
              <a:miter lim="800000"/>
              <a:headEnd/>
              <a:tailEnd/>
            </a:ln>
          </p:spPr>
          <p:txBody>
            <a:bodyPr lIns="45720" rIns="45720">
              <a:spAutoFit/>
            </a:bodyPr>
            <a:lstStyle/>
            <a:p>
              <a:pPr algn="ctr"/>
              <a:r>
                <a:rPr lang="en-US" sz="2000" b="1" dirty="0" smtClean="0">
                  <a:solidFill>
                    <a:prstClr val="black"/>
                  </a:solidFill>
                </a:rPr>
                <a:t>500 </a:t>
              </a:r>
              <a:r>
                <a:rPr lang="en-US" sz="2000" dirty="0">
                  <a:solidFill>
                    <a:prstClr val="black"/>
                  </a:solidFill>
                </a:rPr>
                <a:t>new jobs and increase in GRP of </a:t>
              </a:r>
              <a:r>
                <a:rPr lang="en-US" sz="2000" b="1" dirty="0" smtClean="0">
                  <a:solidFill>
                    <a:prstClr val="black"/>
                  </a:solidFill>
                </a:rPr>
                <a:t>$84 </a:t>
              </a:r>
              <a:r>
                <a:rPr lang="en-US" sz="2000" b="1" dirty="0">
                  <a:solidFill>
                    <a:prstClr val="black"/>
                  </a:solidFill>
                </a:rPr>
                <a:t>million</a:t>
              </a:r>
            </a:p>
          </p:txBody>
        </p:sp>
        <p:pic>
          <p:nvPicPr>
            <p:cNvPr id="26646" name="Picture 52" descr="iStock_000008819338Small.eps"/>
            <p:cNvPicPr>
              <a:picLocks noChangeAspect="1"/>
            </p:cNvPicPr>
            <p:nvPr/>
          </p:nvPicPr>
          <p:blipFill>
            <a:blip r:embed="rId8" cstate="print"/>
            <a:srcRect/>
            <a:stretch>
              <a:fillRect/>
            </a:stretch>
          </p:blipFill>
          <p:spPr bwMode="auto">
            <a:xfrm>
              <a:off x="5359352" y="3810000"/>
              <a:ext cx="1320895" cy="995195"/>
            </a:xfrm>
            <a:prstGeom prst="rect">
              <a:avLst/>
            </a:prstGeom>
            <a:noFill/>
            <a:ln w="9525">
              <a:noFill/>
              <a:miter lim="800000"/>
              <a:headEnd/>
              <a:tailEnd/>
            </a:ln>
          </p:spPr>
        </p:pic>
      </p:grpSp>
      <p:grpSp>
        <p:nvGrpSpPr>
          <p:cNvPr id="8" name="Group 53"/>
          <p:cNvGrpSpPr>
            <a:grpSpLocks/>
          </p:cNvGrpSpPr>
          <p:nvPr/>
        </p:nvGrpSpPr>
        <p:grpSpPr bwMode="auto">
          <a:xfrm>
            <a:off x="838200" y="4876800"/>
            <a:ext cx="3763963" cy="1219200"/>
            <a:chOff x="-1371592" y="3581400"/>
            <a:chExt cx="3763571" cy="1219200"/>
          </a:xfrm>
        </p:grpSpPr>
        <p:sp>
          <p:nvSpPr>
            <p:cNvPr id="55" name="Rectangle 54"/>
            <p:cNvSpPr/>
            <p:nvPr/>
          </p:nvSpPr>
          <p:spPr>
            <a:xfrm>
              <a:off x="-1295400" y="3581400"/>
              <a:ext cx="3581027" cy="1219200"/>
            </a:xfrm>
            <a:prstGeom prst="rect">
              <a:avLst/>
            </a:prstGeom>
            <a:solidFill>
              <a:srgbClr val="E4F2F4"/>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6642" name="TextBox 55"/>
            <p:cNvSpPr txBox="1">
              <a:spLocks noChangeArrowheads="1"/>
            </p:cNvSpPr>
            <p:nvPr/>
          </p:nvSpPr>
          <p:spPr bwMode="auto">
            <a:xfrm>
              <a:off x="-1371592" y="3657600"/>
              <a:ext cx="2590800" cy="1015663"/>
            </a:xfrm>
            <a:prstGeom prst="rect">
              <a:avLst/>
            </a:prstGeom>
            <a:noFill/>
            <a:ln w="9525">
              <a:noFill/>
              <a:miter lim="800000"/>
              <a:headEnd/>
              <a:tailEnd/>
            </a:ln>
          </p:spPr>
          <p:txBody>
            <a:bodyPr lIns="45720" rIns="45720">
              <a:spAutoFit/>
            </a:bodyPr>
            <a:lstStyle/>
            <a:p>
              <a:pPr algn="ctr"/>
              <a:r>
                <a:rPr lang="en-US" sz="2000" b="1" dirty="0" smtClean="0">
                  <a:solidFill>
                    <a:prstClr val="black"/>
                  </a:solidFill>
                </a:rPr>
                <a:t>$6.5 </a:t>
              </a:r>
              <a:r>
                <a:rPr lang="en-US" sz="2000" b="1" dirty="0">
                  <a:solidFill>
                    <a:prstClr val="black"/>
                  </a:solidFill>
                </a:rPr>
                <a:t>million</a:t>
              </a:r>
              <a:r>
                <a:rPr lang="en-US" sz="2000" dirty="0">
                  <a:solidFill>
                    <a:prstClr val="black"/>
                  </a:solidFill>
                </a:rPr>
                <a:t> in increased state and local tax revenue</a:t>
              </a:r>
              <a:endParaRPr lang="en-US" sz="2000" b="1" dirty="0">
                <a:solidFill>
                  <a:prstClr val="black"/>
                </a:solidFill>
              </a:endParaRPr>
            </a:p>
          </p:txBody>
        </p:sp>
        <p:pic>
          <p:nvPicPr>
            <p:cNvPr id="26643" name="Picture 56" descr="iStock_000008819338Small.eps"/>
            <p:cNvPicPr>
              <a:picLocks noChangeAspect="1"/>
            </p:cNvPicPr>
            <p:nvPr/>
          </p:nvPicPr>
          <p:blipFill>
            <a:blip r:embed="rId9" cstate="print"/>
            <a:srcRect/>
            <a:stretch>
              <a:fillRect/>
            </a:stretch>
          </p:blipFill>
          <p:spPr bwMode="auto">
            <a:xfrm>
              <a:off x="920951" y="3657600"/>
              <a:ext cx="1471028" cy="996696"/>
            </a:xfrm>
            <a:prstGeom prst="rect">
              <a:avLst/>
            </a:prstGeom>
            <a:noFill/>
            <a:ln w="9525">
              <a:noFill/>
              <a:miter lim="800000"/>
              <a:headEnd/>
              <a:tailEnd/>
            </a:ln>
          </p:spPr>
        </p:pic>
      </p:grpSp>
      <p:grpSp>
        <p:nvGrpSpPr>
          <p:cNvPr id="10" name="Group 57"/>
          <p:cNvGrpSpPr>
            <a:grpSpLocks/>
          </p:cNvGrpSpPr>
          <p:nvPr/>
        </p:nvGrpSpPr>
        <p:grpSpPr bwMode="auto">
          <a:xfrm>
            <a:off x="5029200" y="4800599"/>
            <a:ext cx="3733800" cy="1323439"/>
            <a:chOff x="-1447800" y="2438401"/>
            <a:chExt cx="3733800" cy="1322904"/>
          </a:xfrm>
        </p:grpSpPr>
        <p:sp>
          <p:nvSpPr>
            <p:cNvPr id="59" name="Rectangle 58"/>
            <p:cNvSpPr/>
            <p:nvPr/>
          </p:nvSpPr>
          <p:spPr>
            <a:xfrm>
              <a:off x="-1295400" y="2514569"/>
              <a:ext cx="3581400" cy="1218706"/>
            </a:xfrm>
            <a:prstGeom prst="rect">
              <a:avLst/>
            </a:prstGeom>
            <a:solidFill>
              <a:srgbClr val="E4F2F4"/>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6639" name="TextBox 59"/>
            <p:cNvSpPr txBox="1">
              <a:spLocks noChangeArrowheads="1"/>
            </p:cNvSpPr>
            <p:nvPr/>
          </p:nvSpPr>
          <p:spPr bwMode="auto">
            <a:xfrm>
              <a:off x="-1447800" y="2438401"/>
              <a:ext cx="2743200" cy="1322904"/>
            </a:xfrm>
            <a:prstGeom prst="rect">
              <a:avLst/>
            </a:prstGeom>
            <a:noFill/>
            <a:ln w="9525">
              <a:noFill/>
              <a:miter lim="800000"/>
              <a:headEnd/>
              <a:tailEnd/>
            </a:ln>
          </p:spPr>
          <p:txBody>
            <a:bodyPr lIns="45720" rIns="45720">
              <a:spAutoFit/>
            </a:bodyPr>
            <a:lstStyle/>
            <a:p>
              <a:pPr algn="ctr"/>
              <a:r>
                <a:rPr lang="en-US" sz="2000" dirty="0">
                  <a:solidFill>
                    <a:prstClr val="black"/>
                  </a:solidFill>
                </a:rPr>
                <a:t>Increased human capital – </a:t>
              </a:r>
              <a:r>
                <a:rPr lang="en-US" sz="2000" b="1" dirty="0" smtClean="0">
                  <a:solidFill>
                    <a:prstClr val="black"/>
                  </a:solidFill>
                </a:rPr>
                <a:t>51%</a:t>
              </a:r>
              <a:r>
                <a:rPr lang="en-US" sz="2000" dirty="0" smtClean="0">
                  <a:solidFill>
                    <a:prstClr val="black"/>
                  </a:solidFill>
                </a:rPr>
                <a:t> </a:t>
              </a:r>
              <a:r>
                <a:rPr lang="en-US" sz="2000" dirty="0">
                  <a:solidFill>
                    <a:prstClr val="black"/>
                  </a:solidFill>
                </a:rPr>
                <a:t>continuing past high school</a:t>
              </a:r>
            </a:p>
          </p:txBody>
        </p:sp>
        <p:pic>
          <p:nvPicPr>
            <p:cNvPr id="26640" name="Picture 60" descr="iStock_000008819338Small.eps"/>
            <p:cNvPicPr>
              <a:picLocks noChangeAspect="1"/>
            </p:cNvPicPr>
            <p:nvPr/>
          </p:nvPicPr>
          <p:blipFill>
            <a:blip r:embed="rId10" cstate="print"/>
            <a:srcRect/>
            <a:stretch>
              <a:fillRect/>
            </a:stretch>
          </p:blipFill>
          <p:spPr bwMode="auto">
            <a:xfrm>
              <a:off x="914400" y="2667000"/>
              <a:ext cx="1323597" cy="890420"/>
            </a:xfrm>
            <a:prstGeom prst="rect">
              <a:avLst/>
            </a:prstGeom>
            <a:noFill/>
            <a:ln w="9525">
              <a:noFill/>
              <a:miter lim="800000"/>
              <a:headEnd/>
              <a:tailEnd/>
            </a:ln>
          </p:spPr>
        </p:pic>
      </p:grpSp>
    </p:spTree>
    <p:extLst>
      <p:ext uri="{BB962C8B-B14F-4D97-AF65-F5344CB8AC3E}">
        <p14:creationId xmlns:p14="http://schemas.microsoft.com/office/powerpoint/2010/main" val="1672561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2819400" y="1143000"/>
            <a:ext cx="990600" cy="1295400"/>
          </a:xfrm>
          <a:prstGeom prst="rect">
            <a:avLst/>
          </a:prstGeom>
          <a:noFill/>
          <a:ln w="9525">
            <a:noFill/>
            <a:prstDash val="dash"/>
            <a:miter lim="800000"/>
            <a:headEnd/>
            <a:tailEnd/>
          </a:ln>
        </p:spPr>
        <p:txBody>
          <a:bodyPr wrap="none" anchor="ctr"/>
          <a:lstStyle/>
          <a:p>
            <a:pPr eaLnBrk="0" hangingPunct="0">
              <a:spcBef>
                <a:spcPct val="50000"/>
              </a:spcBef>
            </a:pPr>
            <a:endParaRPr lang="en-US" b="1">
              <a:solidFill>
                <a:schemeClr val="bg1"/>
              </a:solidFill>
              <a:latin typeface="Verdana" pitchFamily="34" charset="0"/>
            </a:endParaRPr>
          </a:p>
        </p:txBody>
      </p:sp>
      <p:sp>
        <p:nvSpPr>
          <p:cNvPr id="29699" name="Rectangle 16"/>
          <p:cNvSpPr>
            <a:spLocks noGrp="1" noChangeArrowheads="1"/>
          </p:cNvSpPr>
          <p:nvPr>
            <p:ph type="title" idx="4294967295"/>
          </p:nvPr>
        </p:nvSpPr>
        <p:spPr>
          <a:xfrm>
            <a:off x="0" y="0"/>
            <a:ext cx="9144000" cy="685800"/>
          </a:xfrm>
        </p:spPr>
        <p:txBody>
          <a:bodyPr/>
          <a:lstStyle/>
          <a:p>
            <a:pPr eaLnBrk="1" hangingPunct="1"/>
            <a:r>
              <a:rPr lang="en-US" sz="4000" b="1" dirty="0" smtClean="0">
                <a:solidFill>
                  <a:srgbClr val="FFFF00"/>
                </a:solidFill>
                <a:latin typeface="Calibri" pitchFamily="34" charset="0"/>
                <a:cs typeface="Calibri" pitchFamily="34" charset="0"/>
              </a:rPr>
              <a:t>The Choice:</a:t>
            </a:r>
          </a:p>
        </p:txBody>
      </p:sp>
      <p:sp>
        <p:nvSpPr>
          <p:cNvPr id="29700" name="Line 27"/>
          <p:cNvSpPr>
            <a:spLocks noChangeShapeType="1"/>
          </p:cNvSpPr>
          <p:nvPr/>
        </p:nvSpPr>
        <p:spPr bwMode="auto">
          <a:xfrm>
            <a:off x="1588" y="684213"/>
            <a:ext cx="9144000" cy="0"/>
          </a:xfrm>
          <a:prstGeom prst="line">
            <a:avLst/>
          </a:prstGeom>
          <a:noFill/>
          <a:ln w="25400">
            <a:solidFill>
              <a:srgbClr val="FF8500"/>
            </a:solidFill>
            <a:round/>
            <a:headEnd/>
            <a:tailEnd/>
          </a:ln>
        </p:spPr>
        <p:txBody>
          <a:bodyPr wrap="none" anchor="ctr"/>
          <a:lstStyle/>
          <a:p>
            <a:endParaRPr lang="en-US"/>
          </a:p>
        </p:txBody>
      </p:sp>
      <p:pic>
        <p:nvPicPr>
          <p:cNvPr id="29701" name="Picture 28"/>
          <p:cNvPicPr>
            <a:picLocks noChangeAspect="1" noChangeArrowheads="1"/>
          </p:cNvPicPr>
          <p:nvPr/>
        </p:nvPicPr>
        <p:blipFill>
          <a:blip r:embed="rId3" cstate="print"/>
          <a:srcRect/>
          <a:stretch>
            <a:fillRect/>
          </a:stretch>
        </p:blipFill>
        <p:spPr bwMode="auto">
          <a:xfrm>
            <a:off x="0" y="6172200"/>
            <a:ext cx="9148763" cy="685800"/>
          </a:xfrm>
          <a:prstGeom prst="rect">
            <a:avLst/>
          </a:prstGeom>
          <a:noFill/>
          <a:ln w="9525">
            <a:noFill/>
            <a:miter lim="800000"/>
            <a:headEnd/>
            <a:tailEnd/>
          </a:ln>
        </p:spPr>
      </p:pic>
      <p:sp>
        <p:nvSpPr>
          <p:cNvPr id="29702" name="Line 29"/>
          <p:cNvSpPr>
            <a:spLocks noChangeShapeType="1"/>
          </p:cNvSpPr>
          <p:nvPr/>
        </p:nvSpPr>
        <p:spPr bwMode="auto">
          <a:xfrm>
            <a:off x="6350" y="6169025"/>
            <a:ext cx="9144000" cy="0"/>
          </a:xfrm>
          <a:prstGeom prst="line">
            <a:avLst/>
          </a:prstGeom>
          <a:noFill/>
          <a:ln w="25400">
            <a:solidFill>
              <a:srgbClr val="A3BD0B"/>
            </a:solidFill>
            <a:round/>
            <a:headEnd/>
            <a:tailEnd/>
          </a:ln>
        </p:spPr>
        <p:txBody>
          <a:bodyPr wrap="none" anchor="ctr"/>
          <a:lstStyle/>
          <a:p>
            <a:endParaRPr lang="en-US"/>
          </a:p>
        </p:txBody>
      </p:sp>
      <p:sp>
        <p:nvSpPr>
          <p:cNvPr id="21" name="TextBox 20"/>
          <p:cNvSpPr txBox="1">
            <a:spLocks noChangeArrowheads="1"/>
          </p:cNvSpPr>
          <p:nvPr/>
        </p:nvSpPr>
        <p:spPr bwMode="auto">
          <a:xfrm>
            <a:off x="1295400" y="1981200"/>
            <a:ext cx="6934200" cy="923925"/>
          </a:xfrm>
          <a:prstGeom prst="rect">
            <a:avLst/>
          </a:prstGeom>
          <a:noFill/>
          <a:ln w="9525">
            <a:noFill/>
            <a:miter lim="800000"/>
            <a:headEnd/>
            <a:tailEnd/>
          </a:ln>
        </p:spPr>
        <p:txBody>
          <a:bodyPr>
            <a:spAutoFit/>
          </a:bodyPr>
          <a:lstStyle/>
          <a:p>
            <a:r>
              <a:rPr lang="en-US" sz="5400" b="1" i="1" dirty="0">
                <a:solidFill>
                  <a:schemeClr val="bg1"/>
                </a:solidFill>
                <a:latin typeface="Calibri" pitchFamily="34" charset="0"/>
                <a:cs typeface="Calibri" pitchFamily="34" charset="0"/>
              </a:rPr>
              <a:t>Be boldly innovative</a:t>
            </a:r>
          </a:p>
        </p:txBody>
      </p:sp>
      <p:sp>
        <p:nvSpPr>
          <p:cNvPr id="22" name="TextBox 21"/>
          <p:cNvSpPr txBox="1">
            <a:spLocks noChangeArrowheads="1"/>
          </p:cNvSpPr>
          <p:nvPr/>
        </p:nvSpPr>
        <p:spPr bwMode="auto">
          <a:xfrm>
            <a:off x="2400300" y="3581400"/>
            <a:ext cx="4800600" cy="646113"/>
          </a:xfrm>
          <a:prstGeom prst="rect">
            <a:avLst/>
          </a:prstGeom>
          <a:noFill/>
          <a:ln w="9525">
            <a:noFill/>
            <a:miter lim="800000"/>
            <a:headEnd/>
            <a:tailEnd/>
          </a:ln>
        </p:spPr>
        <p:txBody>
          <a:bodyPr>
            <a:spAutoFit/>
          </a:bodyPr>
          <a:lstStyle/>
          <a:p>
            <a:r>
              <a:rPr lang="en-US" sz="3600" b="1" i="1">
                <a:solidFill>
                  <a:schemeClr val="bg1"/>
                </a:solidFill>
                <a:latin typeface="Calibri" pitchFamily="34" charset="0"/>
                <a:cs typeface="Calibri" pitchFamily="34" charset="0"/>
              </a:rPr>
              <a:t>Or badly irrelevant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350" y="0"/>
            <a:ext cx="8974364" cy="684213"/>
          </a:xfrm>
        </p:spPr>
        <p:txBody>
          <a:bodyPr/>
          <a:lstStyle/>
          <a:p>
            <a:r>
              <a:rPr lang="en-US" b="1" dirty="0" smtClean="0">
                <a:solidFill>
                  <a:srgbClr val="FFFF00"/>
                </a:solidFill>
                <a:latin typeface="Calibri" pitchFamily="34" charset="0"/>
                <a:cs typeface="Calibri" pitchFamily="34" charset="0"/>
              </a:rPr>
              <a:t>Carpe Diem Collegiate High School</a:t>
            </a:r>
            <a:endParaRPr lang="en-US" b="1" dirty="0">
              <a:solidFill>
                <a:srgbClr val="FFFF00"/>
              </a:solidFill>
              <a:latin typeface="Calibri" pitchFamily="34" charset="0"/>
              <a:cs typeface="Calibri" pitchFamily="34" charset="0"/>
            </a:endParaRPr>
          </a:p>
        </p:txBody>
      </p:sp>
      <p:pic>
        <p:nvPicPr>
          <p:cNvPr id="2050" name="Picture 2" descr="http://www.hepg.org/image/1894/hybridphoto_261.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0"/>
              </a:ext>
            </a:extLst>
          </a:blip>
          <a:srcRect t="27211"/>
          <a:stretch/>
        </p:blipFill>
        <p:spPr bwMode="auto">
          <a:xfrm>
            <a:off x="3397933" y="3276600"/>
            <a:ext cx="5509238" cy="273487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thepelicanpost.org/wp-content/uploads/2011/06/CarpeDiem.png"/>
          <p:cNvPicPr>
            <a:picLocks noChangeAspect="1" noChangeArrowheads="1"/>
          </p:cNvPicPr>
          <p:nvPr/>
        </p:nvPicPr>
        <p:blipFill rotWithShape="1">
          <a:blip r:embed="rId5">
            <a:extLst>
              <a:ext uri="{28A0092B-C50C-407E-A947-70E740481C1C}">
                <a14:useLocalDpi xmlns:a14="http://schemas.microsoft.com/office/drawing/2010/main" val="0"/>
              </a:ext>
            </a:extLst>
          </a:blip>
          <a:srcRect r="7099" b="15796"/>
          <a:stretch/>
        </p:blipFill>
        <p:spPr bwMode="auto">
          <a:xfrm>
            <a:off x="381000" y="812955"/>
            <a:ext cx="4495800" cy="231124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profile.ak.fbcdn.net/hprofile-ak-snc4/41571_155673654446525_5833_n.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97095" y="1021688"/>
            <a:ext cx="3783619" cy="1765689"/>
          </a:xfrm>
          <a:prstGeom prst="rect">
            <a:avLst/>
          </a:prstGeom>
          <a:noFill/>
          <a:extLst>
            <a:ext uri="{909E8E84-426E-40DD-AFC4-6F175D3DCCD1}">
              <a14:hiddenFill xmlns:a14="http://schemas.microsoft.com/office/drawing/2010/main">
                <a:solidFill>
                  <a:srgbClr val="FFFFFF"/>
                </a:solidFill>
              </a14:hiddenFill>
            </a:ext>
          </a:extLst>
        </p:spPr>
      </p:pic>
      <p:sp>
        <p:nvSpPr>
          <p:cNvPr id="8" name="Line 6"/>
          <p:cNvSpPr>
            <a:spLocks noChangeShapeType="1"/>
          </p:cNvSpPr>
          <p:nvPr/>
        </p:nvSpPr>
        <p:spPr bwMode="auto">
          <a:xfrm>
            <a:off x="1588" y="684213"/>
            <a:ext cx="9144000" cy="0"/>
          </a:xfrm>
          <a:prstGeom prst="line">
            <a:avLst/>
          </a:prstGeom>
          <a:noFill/>
          <a:ln w="25400">
            <a:solidFill>
              <a:srgbClr val="FF8500"/>
            </a:solidFill>
            <a:round/>
            <a:headEnd/>
            <a:tailEnd/>
          </a:ln>
        </p:spPr>
        <p:txBody>
          <a:bodyPr wrap="none" anchor="ctr"/>
          <a:lstStyle/>
          <a:p>
            <a:endParaRPr lang="en-US">
              <a:solidFill>
                <a:prstClr val="black"/>
              </a:solidFill>
            </a:endParaRPr>
          </a:p>
        </p:txBody>
      </p:sp>
      <p:pic>
        <p:nvPicPr>
          <p:cNvPr id="9" name="Picture 7"/>
          <p:cNvPicPr>
            <a:picLocks noChangeAspect="1" noChangeArrowheads="1"/>
          </p:cNvPicPr>
          <p:nvPr/>
        </p:nvPicPr>
        <p:blipFill>
          <a:blip r:embed="rId7" cstate="print"/>
          <a:srcRect/>
          <a:stretch>
            <a:fillRect/>
          </a:stretch>
        </p:blipFill>
        <p:spPr bwMode="auto">
          <a:xfrm>
            <a:off x="0" y="6172200"/>
            <a:ext cx="9148763" cy="685800"/>
          </a:xfrm>
          <a:prstGeom prst="rect">
            <a:avLst/>
          </a:prstGeom>
          <a:noFill/>
          <a:ln w="9525">
            <a:noFill/>
            <a:miter lim="800000"/>
            <a:headEnd/>
            <a:tailEnd/>
          </a:ln>
        </p:spPr>
      </p:pic>
      <p:sp>
        <p:nvSpPr>
          <p:cNvPr id="10" name="Line 8"/>
          <p:cNvSpPr>
            <a:spLocks noChangeShapeType="1"/>
          </p:cNvSpPr>
          <p:nvPr/>
        </p:nvSpPr>
        <p:spPr bwMode="auto">
          <a:xfrm>
            <a:off x="6350" y="6169025"/>
            <a:ext cx="9144000" cy="0"/>
          </a:xfrm>
          <a:prstGeom prst="line">
            <a:avLst/>
          </a:prstGeom>
          <a:noFill/>
          <a:ln w="25400">
            <a:solidFill>
              <a:srgbClr val="A3BD0B"/>
            </a:solidFill>
            <a:round/>
            <a:headEnd/>
            <a:tailEnd/>
          </a:ln>
        </p:spPr>
        <p:txBody>
          <a:bodyPr wrap="none" anchor="ctr"/>
          <a:lstStyle/>
          <a:p>
            <a:endParaRPr lang="en-US">
              <a:solidFill>
                <a:prstClr val="black"/>
              </a:solidFill>
            </a:endParaRPr>
          </a:p>
        </p:txBody>
      </p:sp>
      <p:sp>
        <p:nvSpPr>
          <p:cNvPr id="6" name="Rectangle 5"/>
          <p:cNvSpPr/>
          <p:nvPr/>
        </p:nvSpPr>
        <p:spPr>
          <a:xfrm>
            <a:off x="304800" y="3505201"/>
            <a:ext cx="3165475" cy="1938992"/>
          </a:xfrm>
          <a:prstGeom prst="rect">
            <a:avLst/>
          </a:prstGeom>
        </p:spPr>
        <p:txBody>
          <a:bodyPr wrap="square">
            <a:spAutoFit/>
          </a:bodyPr>
          <a:lstStyle/>
          <a:p>
            <a:pPr marL="342900" lvl="0" indent="-342900">
              <a:buFont typeface="Arial" pitchFamily="34" charset="0"/>
              <a:buChar char="•"/>
            </a:pPr>
            <a:r>
              <a:rPr lang="en-US" sz="2400" dirty="0">
                <a:solidFill>
                  <a:prstClr val="white"/>
                </a:solidFill>
                <a:latin typeface="Calibri" pitchFamily="34" charset="0"/>
                <a:cs typeface="Calibri" pitchFamily="34" charset="0"/>
              </a:rPr>
              <a:t>Charter school</a:t>
            </a:r>
          </a:p>
          <a:p>
            <a:pPr marL="342900" lvl="0" indent="-342900">
              <a:buFont typeface="Arial" pitchFamily="34" charset="0"/>
              <a:buChar char="•"/>
            </a:pPr>
            <a:r>
              <a:rPr lang="en-US" sz="2400" dirty="0">
                <a:solidFill>
                  <a:prstClr val="white"/>
                </a:solidFill>
                <a:latin typeface="Calibri" pitchFamily="34" charset="0"/>
                <a:cs typeface="Calibri" pitchFamily="34" charset="0"/>
              </a:rPr>
              <a:t>Loss of existing space created need for new model of instruction</a:t>
            </a:r>
          </a:p>
        </p:txBody>
      </p:sp>
    </p:spTree>
    <p:extLst>
      <p:ext uri="{BB962C8B-B14F-4D97-AF65-F5344CB8AC3E}">
        <p14:creationId xmlns:p14="http://schemas.microsoft.com/office/powerpoint/2010/main" val="2770587805"/>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7388" y="-21566"/>
            <a:ext cx="7772400" cy="1371600"/>
          </a:xfrm>
        </p:spPr>
        <p:txBody>
          <a:bodyPr/>
          <a:lstStyle/>
          <a:p>
            <a:pPr marL="342900" lvl="0" indent="-342900" eaLnBrk="1" hangingPunct="1">
              <a:spcBef>
                <a:spcPct val="20000"/>
              </a:spcBef>
              <a:defRPr/>
            </a:pPr>
            <a:r>
              <a:rPr lang="en-US" sz="3600" b="1" dirty="0" smtClean="0">
                <a:solidFill>
                  <a:srgbClr val="FFFF00"/>
                </a:solidFill>
                <a:latin typeface="Calibri" pitchFamily="34" charset="0"/>
                <a:cs typeface="Calibri" pitchFamily="34" charset="0"/>
              </a:rPr>
              <a:t>CARPE DIEM COLLEGIATE HIGH </a:t>
            </a:r>
            <a:r>
              <a:rPr lang="en-US" sz="3600" b="1" dirty="0">
                <a:solidFill>
                  <a:srgbClr val="FFFF00"/>
                </a:solidFill>
                <a:latin typeface="Calibri" pitchFamily="34" charset="0"/>
                <a:cs typeface="Calibri" pitchFamily="34" charset="0"/>
              </a:rPr>
              <a:t>SCHOOL</a:t>
            </a:r>
            <a:r>
              <a:rPr lang="en-US" sz="2800" b="1" dirty="0">
                <a:solidFill>
                  <a:srgbClr val="FFFF00"/>
                </a:solidFill>
                <a:latin typeface="Calibri" pitchFamily="34" charset="0"/>
                <a:cs typeface="Calibri" pitchFamily="34" charset="0"/>
              </a:rPr>
              <a:t/>
            </a:r>
            <a:br>
              <a:rPr lang="en-US" sz="2800" b="1" dirty="0">
                <a:solidFill>
                  <a:srgbClr val="FFFF00"/>
                </a:solidFill>
                <a:latin typeface="Calibri" pitchFamily="34" charset="0"/>
                <a:cs typeface="Calibri" pitchFamily="34" charset="0"/>
              </a:rPr>
            </a:br>
            <a:r>
              <a:rPr lang="en-US" sz="2800" b="1" dirty="0">
                <a:solidFill>
                  <a:srgbClr val="FFFF00"/>
                </a:solidFill>
                <a:latin typeface="Calibri" pitchFamily="34" charset="0"/>
                <a:cs typeface="Calibri" pitchFamily="34" charset="0"/>
              </a:rPr>
              <a:t> </a:t>
            </a:r>
            <a:r>
              <a:rPr lang="en-US" sz="2800" b="1" dirty="0" smtClean="0">
                <a:solidFill>
                  <a:srgbClr val="FFFF00"/>
                </a:solidFill>
                <a:latin typeface="Calibri" pitchFamily="34" charset="0"/>
                <a:cs typeface="Calibri" pitchFamily="34" charset="0"/>
              </a:rPr>
              <a:t>YUMA, ARIZONA</a:t>
            </a:r>
            <a:endParaRPr lang="en-US" sz="3600" b="1" dirty="0">
              <a:solidFill>
                <a:srgbClr val="FFFF00"/>
              </a:solidFill>
              <a:latin typeface="Calibri" pitchFamily="34" charset="0"/>
              <a:cs typeface="Calibri" pitchFamily="34" charset="0"/>
            </a:endParaRPr>
          </a:p>
        </p:txBody>
      </p:sp>
      <p:sp>
        <p:nvSpPr>
          <p:cNvPr id="3" name="Content Placeholder 2"/>
          <p:cNvSpPr>
            <a:spLocks noGrp="1"/>
          </p:cNvSpPr>
          <p:nvPr>
            <p:ph idx="1"/>
          </p:nvPr>
        </p:nvSpPr>
        <p:spPr>
          <a:xfrm>
            <a:off x="687388" y="1295400"/>
            <a:ext cx="8304212" cy="4572000"/>
          </a:xfrm>
        </p:spPr>
        <p:txBody>
          <a:bodyPr/>
          <a:lstStyle/>
          <a:p>
            <a:pPr marL="0" lvl="0" indent="0" eaLnBrk="1" hangingPunct="1">
              <a:buNone/>
              <a:defRPr/>
            </a:pPr>
            <a:r>
              <a:rPr lang="en-US" sz="2800" b="1" dirty="0" smtClean="0">
                <a:solidFill>
                  <a:srgbClr val="FFFFFF"/>
                </a:solidFill>
                <a:latin typeface="Calibri" pitchFamily="34" charset="0"/>
                <a:cs typeface="Calibri" pitchFamily="34" charset="0"/>
              </a:rPr>
              <a:t>School Demographics</a:t>
            </a:r>
          </a:p>
          <a:p>
            <a:pPr lvl="0" eaLnBrk="1" hangingPunct="1">
              <a:buFont typeface="Arial" pitchFamily="34" charset="0"/>
              <a:buChar char="•"/>
              <a:defRPr/>
            </a:pPr>
            <a:r>
              <a:rPr lang="en-US" sz="2000" dirty="0">
                <a:solidFill>
                  <a:srgbClr val="FFFFFF"/>
                </a:solidFill>
                <a:latin typeface="Calibri" pitchFamily="34" charset="0"/>
                <a:cs typeface="Calibri" pitchFamily="34" charset="0"/>
              </a:rPr>
              <a:t>234 </a:t>
            </a:r>
            <a:r>
              <a:rPr lang="en-US" sz="2000" dirty="0" smtClean="0">
                <a:solidFill>
                  <a:srgbClr val="FFFFFF"/>
                </a:solidFill>
                <a:latin typeface="Calibri" pitchFamily="34" charset="0"/>
                <a:cs typeface="Calibri" pitchFamily="34" charset="0"/>
              </a:rPr>
              <a:t>students</a:t>
            </a:r>
          </a:p>
          <a:p>
            <a:pPr lvl="0" eaLnBrk="1" hangingPunct="1">
              <a:buFont typeface="Arial" pitchFamily="34" charset="0"/>
              <a:buChar char="•"/>
              <a:defRPr/>
            </a:pPr>
            <a:r>
              <a:rPr lang="en-US" sz="2000" dirty="0" smtClean="0">
                <a:solidFill>
                  <a:srgbClr val="FFFF00"/>
                </a:solidFill>
                <a:latin typeface="Calibri" pitchFamily="34" charset="0"/>
                <a:cs typeface="Calibri" pitchFamily="34" charset="0"/>
              </a:rPr>
              <a:t>125 minority students—53% </a:t>
            </a:r>
            <a:r>
              <a:rPr lang="en-US" sz="1600" dirty="0" smtClean="0">
                <a:solidFill>
                  <a:srgbClr val="FFFF00"/>
                </a:solidFill>
                <a:latin typeface="Calibri" pitchFamily="34" charset="0"/>
                <a:cs typeface="Calibri" pitchFamily="34" charset="0"/>
              </a:rPr>
              <a:t>(mostly Hispanic)</a:t>
            </a:r>
          </a:p>
          <a:p>
            <a:pPr lvl="0" eaLnBrk="1" hangingPunct="1">
              <a:buFont typeface="Arial" pitchFamily="34" charset="0"/>
              <a:buChar char="•"/>
              <a:defRPr/>
            </a:pPr>
            <a:r>
              <a:rPr lang="en-US" sz="2000" dirty="0">
                <a:solidFill>
                  <a:srgbClr val="FFFF00"/>
                </a:solidFill>
                <a:latin typeface="Calibri" pitchFamily="34" charset="0"/>
                <a:cs typeface="Calibri" pitchFamily="34" charset="0"/>
              </a:rPr>
              <a:t>129 students eligible for free or reduced </a:t>
            </a:r>
            <a:r>
              <a:rPr lang="en-US" sz="2000" dirty="0" smtClean="0">
                <a:solidFill>
                  <a:srgbClr val="FFFF00"/>
                </a:solidFill>
                <a:latin typeface="Calibri" pitchFamily="34" charset="0"/>
                <a:cs typeface="Calibri" pitchFamily="34" charset="0"/>
              </a:rPr>
              <a:t>lunch—55%</a:t>
            </a:r>
          </a:p>
          <a:p>
            <a:pPr marL="0" lvl="0" indent="0" eaLnBrk="1" hangingPunct="1">
              <a:buNone/>
              <a:defRPr/>
            </a:pPr>
            <a:r>
              <a:rPr lang="en-US" sz="2800" b="1" dirty="0" smtClean="0">
                <a:solidFill>
                  <a:srgbClr val="FFFFFF"/>
                </a:solidFill>
                <a:latin typeface="Calibri" pitchFamily="34" charset="0"/>
                <a:cs typeface="Calibri" pitchFamily="34" charset="0"/>
              </a:rPr>
              <a:t>Student Proficiency Rate Comparison</a:t>
            </a:r>
          </a:p>
          <a:p>
            <a:pPr lvl="0" eaLnBrk="1" hangingPunct="1">
              <a:buFont typeface="Arial" pitchFamily="34" charset="0"/>
              <a:buChar char="•"/>
              <a:defRPr/>
            </a:pPr>
            <a:r>
              <a:rPr lang="en-US" sz="2000" dirty="0" smtClean="0">
                <a:solidFill>
                  <a:srgbClr val="FFFFFF"/>
                </a:solidFill>
                <a:latin typeface="Calibri" pitchFamily="34" charset="0"/>
                <a:cs typeface="Calibri" pitchFamily="34" charset="0"/>
              </a:rPr>
              <a:t>Yuma has a 57</a:t>
            </a:r>
            <a:r>
              <a:rPr lang="en-US" sz="2000" dirty="0">
                <a:solidFill>
                  <a:srgbClr val="FFFFFF"/>
                </a:solidFill>
                <a:latin typeface="Calibri" pitchFamily="34" charset="0"/>
                <a:cs typeface="Calibri" pitchFamily="34" charset="0"/>
              </a:rPr>
              <a:t>% </a:t>
            </a:r>
            <a:r>
              <a:rPr lang="en-US" sz="2000" dirty="0" smtClean="0">
                <a:solidFill>
                  <a:srgbClr val="FFFFFF"/>
                </a:solidFill>
                <a:latin typeface="Calibri" pitchFamily="34" charset="0"/>
                <a:cs typeface="Calibri" pitchFamily="34" charset="0"/>
              </a:rPr>
              <a:t>rate </a:t>
            </a:r>
            <a:r>
              <a:rPr lang="en-US" sz="2000" dirty="0">
                <a:solidFill>
                  <a:srgbClr val="FFFFFF"/>
                </a:solidFill>
                <a:latin typeface="Calibri" pitchFamily="34" charset="0"/>
                <a:cs typeface="Calibri" pitchFamily="34" charset="0"/>
              </a:rPr>
              <a:t>of student proficiency or above </a:t>
            </a:r>
            <a:endParaRPr lang="en-US" sz="2000" dirty="0" smtClean="0">
              <a:solidFill>
                <a:srgbClr val="FFFFFF"/>
              </a:solidFill>
              <a:latin typeface="Calibri" pitchFamily="34" charset="0"/>
              <a:cs typeface="Calibri" pitchFamily="34" charset="0"/>
            </a:endParaRPr>
          </a:p>
          <a:p>
            <a:pPr lvl="0" eaLnBrk="1" hangingPunct="1">
              <a:buFont typeface="Arial" pitchFamily="34" charset="0"/>
              <a:buChar char="•"/>
              <a:defRPr/>
            </a:pPr>
            <a:r>
              <a:rPr lang="en-US" sz="2000" dirty="0" smtClean="0">
                <a:solidFill>
                  <a:srgbClr val="FFFFFF"/>
                </a:solidFill>
                <a:latin typeface="Calibri" pitchFamily="34" charset="0"/>
                <a:cs typeface="Calibri" pitchFamily="34" charset="0"/>
              </a:rPr>
              <a:t>Arizona has a 65</a:t>
            </a:r>
            <a:r>
              <a:rPr lang="en-US" sz="2000" dirty="0">
                <a:solidFill>
                  <a:srgbClr val="FFFFFF"/>
                </a:solidFill>
                <a:latin typeface="Calibri" pitchFamily="34" charset="0"/>
                <a:cs typeface="Calibri" pitchFamily="34" charset="0"/>
              </a:rPr>
              <a:t>% </a:t>
            </a:r>
            <a:r>
              <a:rPr lang="en-US" sz="2000" dirty="0" smtClean="0">
                <a:solidFill>
                  <a:srgbClr val="FFFFFF"/>
                </a:solidFill>
                <a:latin typeface="Calibri" pitchFamily="34" charset="0"/>
                <a:cs typeface="Calibri" pitchFamily="34" charset="0"/>
              </a:rPr>
              <a:t>rate of student proficiency or above</a:t>
            </a:r>
          </a:p>
          <a:p>
            <a:pPr lvl="0" eaLnBrk="1" hangingPunct="1">
              <a:buFont typeface="Arial" pitchFamily="34" charset="0"/>
              <a:buChar char="•"/>
              <a:defRPr/>
            </a:pPr>
            <a:r>
              <a:rPr lang="en-US" sz="2000" dirty="0" smtClean="0">
                <a:solidFill>
                  <a:srgbClr val="FFFF00"/>
                </a:solidFill>
                <a:latin typeface="Calibri" pitchFamily="34" charset="0"/>
                <a:cs typeface="Calibri" pitchFamily="34" charset="0"/>
              </a:rPr>
              <a:t>Carpe Diem has a 92</a:t>
            </a:r>
            <a:r>
              <a:rPr lang="en-US" sz="2000" dirty="0">
                <a:solidFill>
                  <a:srgbClr val="FFFF00"/>
                </a:solidFill>
                <a:latin typeface="Calibri" pitchFamily="34" charset="0"/>
                <a:cs typeface="Calibri" pitchFamily="34" charset="0"/>
              </a:rPr>
              <a:t>% student proficiency </a:t>
            </a:r>
            <a:r>
              <a:rPr lang="en-US" sz="2000" dirty="0" smtClean="0">
                <a:solidFill>
                  <a:srgbClr val="FFFF00"/>
                </a:solidFill>
                <a:latin typeface="Calibri" pitchFamily="34" charset="0"/>
                <a:cs typeface="Calibri" pitchFamily="34" charset="0"/>
              </a:rPr>
              <a:t>rate or above </a:t>
            </a:r>
          </a:p>
          <a:p>
            <a:pPr marL="0" lvl="0" indent="0" eaLnBrk="1" hangingPunct="1">
              <a:buNone/>
              <a:defRPr/>
            </a:pPr>
            <a:r>
              <a:rPr lang="en-US" sz="2800" b="1" dirty="0" smtClean="0">
                <a:solidFill>
                  <a:srgbClr val="FFFFFF"/>
                </a:solidFill>
                <a:latin typeface="Calibri" pitchFamily="34" charset="0"/>
                <a:cs typeface="Calibri" pitchFamily="34" charset="0"/>
              </a:rPr>
              <a:t>Per Pupil Costs </a:t>
            </a:r>
            <a:r>
              <a:rPr lang="en-US" sz="1800" dirty="0" smtClean="0">
                <a:solidFill>
                  <a:srgbClr val="FFFFFF"/>
                </a:solidFill>
                <a:latin typeface="Calibri" pitchFamily="34" charset="0"/>
                <a:cs typeface="Calibri" pitchFamily="34" charset="0"/>
              </a:rPr>
              <a:t>(without facility costs)</a:t>
            </a:r>
          </a:p>
          <a:p>
            <a:pPr lvl="0" eaLnBrk="1" hangingPunct="1">
              <a:buFont typeface="Arial" pitchFamily="34" charset="0"/>
              <a:buChar char="•"/>
              <a:defRPr/>
            </a:pPr>
            <a:r>
              <a:rPr lang="en-US" sz="2000" dirty="0" smtClean="0">
                <a:solidFill>
                  <a:srgbClr val="FFFFFF"/>
                </a:solidFill>
                <a:latin typeface="Calibri" pitchFamily="34" charset="0"/>
                <a:cs typeface="Calibri" pitchFamily="34" charset="0"/>
              </a:rPr>
              <a:t>Arizona has a $</a:t>
            </a:r>
            <a:r>
              <a:rPr lang="en-US" sz="2000" dirty="0">
                <a:solidFill>
                  <a:srgbClr val="FFFFFF"/>
                </a:solidFill>
                <a:latin typeface="Calibri" pitchFamily="34" charset="0"/>
                <a:cs typeface="Calibri" pitchFamily="34" charset="0"/>
              </a:rPr>
              <a:t>7608 </a:t>
            </a:r>
            <a:r>
              <a:rPr lang="en-US" sz="2000" dirty="0" smtClean="0">
                <a:solidFill>
                  <a:srgbClr val="FFFFFF"/>
                </a:solidFill>
                <a:latin typeface="Calibri" pitchFamily="34" charset="0"/>
                <a:cs typeface="Calibri" pitchFamily="34" charset="0"/>
              </a:rPr>
              <a:t>cost per student </a:t>
            </a:r>
            <a:r>
              <a:rPr lang="en-US" sz="1600" dirty="0" smtClean="0">
                <a:solidFill>
                  <a:srgbClr val="FFFFFF"/>
                </a:solidFill>
                <a:latin typeface="Calibri" pitchFamily="34" charset="0"/>
                <a:cs typeface="Calibri" pitchFamily="34" charset="0"/>
              </a:rPr>
              <a:t>(2008)</a:t>
            </a:r>
          </a:p>
          <a:p>
            <a:pPr lvl="0" eaLnBrk="1" hangingPunct="1">
              <a:buFont typeface="Arial" pitchFamily="34" charset="0"/>
              <a:buChar char="•"/>
              <a:defRPr/>
            </a:pPr>
            <a:r>
              <a:rPr lang="en-US" sz="2000" dirty="0" smtClean="0">
                <a:solidFill>
                  <a:srgbClr val="FFFFFF"/>
                </a:solidFill>
                <a:latin typeface="Calibri" pitchFamily="34" charset="0"/>
                <a:cs typeface="Calibri" pitchFamily="34" charset="0"/>
              </a:rPr>
              <a:t>The United States has a $10,259 per student </a:t>
            </a:r>
            <a:r>
              <a:rPr lang="en-US" sz="1600" dirty="0" smtClean="0">
                <a:solidFill>
                  <a:srgbClr val="FFFFFF"/>
                </a:solidFill>
                <a:latin typeface="Calibri" pitchFamily="34" charset="0"/>
                <a:cs typeface="Calibri" pitchFamily="34" charset="0"/>
              </a:rPr>
              <a:t>(2008)</a:t>
            </a:r>
          </a:p>
          <a:p>
            <a:pPr lvl="0" eaLnBrk="1" hangingPunct="1">
              <a:buFont typeface="Arial" pitchFamily="34" charset="0"/>
              <a:buChar char="•"/>
              <a:defRPr/>
            </a:pPr>
            <a:r>
              <a:rPr lang="en-US" sz="2000" dirty="0" smtClean="0">
                <a:solidFill>
                  <a:srgbClr val="FFFF00"/>
                </a:solidFill>
                <a:latin typeface="Calibri" pitchFamily="34" charset="0"/>
                <a:cs typeface="Calibri" pitchFamily="34" charset="0"/>
              </a:rPr>
              <a:t>Carpe Diem has </a:t>
            </a:r>
            <a:r>
              <a:rPr lang="en-US" sz="2000" dirty="0">
                <a:solidFill>
                  <a:srgbClr val="FFFF00"/>
                </a:solidFill>
                <a:latin typeface="Calibri" pitchFamily="34" charset="0"/>
                <a:cs typeface="Calibri" pitchFamily="34" charset="0"/>
              </a:rPr>
              <a:t>a $5303 cost per student </a:t>
            </a:r>
          </a:p>
          <a:p>
            <a:pPr lvl="0" eaLnBrk="1" hangingPunct="1">
              <a:buFont typeface="Arial" pitchFamily="34" charset="0"/>
              <a:buChar char="•"/>
              <a:defRPr/>
            </a:pPr>
            <a:endParaRPr lang="en-US" sz="2400" dirty="0">
              <a:solidFill>
                <a:srgbClr val="FFFFFF"/>
              </a:solidFill>
              <a:latin typeface="Calibri" pitchFamily="34" charset="0"/>
              <a:cs typeface="Calibri" pitchFamily="34" charset="0"/>
            </a:endParaRPr>
          </a:p>
        </p:txBody>
      </p:sp>
      <p:sp>
        <p:nvSpPr>
          <p:cNvPr id="4" name="Line 27"/>
          <p:cNvSpPr>
            <a:spLocks noChangeShapeType="1"/>
          </p:cNvSpPr>
          <p:nvPr/>
        </p:nvSpPr>
        <p:spPr bwMode="auto">
          <a:xfrm>
            <a:off x="1588" y="684213"/>
            <a:ext cx="9144000" cy="0"/>
          </a:xfrm>
          <a:prstGeom prst="line">
            <a:avLst/>
          </a:prstGeom>
          <a:noFill/>
          <a:ln w="25400">
            <a:solidFill>
              <a:srgbClr val="FF8500"/>
            </a:solidFill>
            <a:round/>
            <a:headEnd/>
            <a:tailEnd/>
          </a:ln>
        </p:spPr>
        <p:txBody>
          <a:bodyPr wrap="none" anchor="ctr"/>
          <a:lstStyle/>
          <a:p>
            <a:endParaRPr lang="en-US"/>
          </a:p>
        </p:txBody>
      </p:sp>
      <p:sp>
        <p:nvSpPr>
          <p:cNvPr id="5" name="Line 29"/>
          <p:cNvSpPr>
            <a:spLocks noChangeShapeType="1"/>
          </p:cNvSpPr>
          <p:nvPr/>
        </p:nvSpPr>
        <p:spPr bwMode="auto">
          <a:xfrm>
            <a:off x="6350" y="6169025"/>
            <a:ext cx="9144000" cy="0"/>
          </a:xfrm>
          <a:prstGeom prst="line">
            <a:avLst/>
          </a:prstGeom>
          <a:noFill/>
          <a:ln w="25400">
            <a:solidFill>
              <a:srgbClr val="A3BD0B"/>
            </a:solidFill>
            <a:round/>
            <a:headEnd/>
            <a:tailEnd/>
          </a:ln>
        </p:spPr>
        <p:txBody>
          <a:bodyPr wrap="none" anchor="ctr"/>
          <a:lstStyle/>
          <a:p>
            <a:endParaRPr lang="en-US"/>
          </a:p>
        </p:txBody>
      </p:sp>
      <p:pic>
        <p:nvPicPr>
          <p:cNvPr id="6" name="Picture 28"/>
          <p:cNvPicPr>
            <a:picLocks noChangeAspect="1" noChangeArrowheads="1"/>
          </p:cNvPicPr>
          <p:nvPr/>
        </p:nvPicPr>
        <p:blipFill>
          <a:blip r:embed="rId3" cstate="print"/>
          <a:srcRect/>
          <a:stretch>
            <a:fillRect/>
          </a:stretch>
        </p:blipFill>
        <p:spPr bwMode="auto">
          <a:xfrm>
            <a:off x="0" y="6172200"/>
            <a:ext cx="9148763" cy="685800"/>
          </a:xfrm>
          <a:prstGeom prst="rect">
            <a:avLst/>
          </a:prstGeom>
          <a:noFill/>
          <a:ln w="9525">
            <a:noFill/>
            <a:miter lim="800000"/>
            <a:headEnd/>
            <a:tailEnd/>
          </a:ln>
        </p:spPr>
      </p:pic>
      <p:sp>
        <p:nvSpPr>
          <p:cNvPr id="7" name="Line 29"/>
          <p:cNvSpPr>
            <a:spLocks noChangeShapeType="1"/>
          </p:cNvSpPr>
          <p:nvPr/>
        </p:nvSpPr>
        <p:spPr bwMode="auto">
          <a:xfrm>
            <a:off x="0" y="6172200"/>
            <a:ext cx="9144000" cy="0"/>
          </a:xfrm>
          <a:prstGeom prst="line">
            <a:avLst/>
          </a:prstGeom>
          <a:noFill/>
          <a:ln w="25400">
            <a:solidFill>
              <a:srgbClr val="A3BD0B"/>
            </a:solidFill>
            <a:round/>
            <a:headEnd/>
            <a:tailEnd/>
          </a:ln>
        </p:spPr>
        <p:txBody>
          <a:bodyPr wrap="none" anchor="ctr"/>
          <a:lstStyle/>
          <a:p>
            <a:endParaRPr lang="en-US"/>
          </a:p>
        </p:txBody>
      </p:sp>
    </p:spTree>
    <p:extLst>
      <p:ext uri="{BB962C8B-B14F-4D97-AF65-F5344CB8AC3E}">
        <p14:creationId xmlns:p14="http://schemas.microsoft.com/office/powerpoint/2010/main" val="16856268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fade">
                                      <p:cBhvr>
                                        <p:cTn id="47" dur="1000"/>
                                        <p:tgtEl>
                                          <p:spTgt spid="3">
                                            <p:txEl>
                                              <p:pRg st="6" end="6"/>
                                            </p:txEl>
                                          </p:spTgt>
                                        </p:tgtEl>
                                      </p:cBhvr>
                                    </p:animEffect>
                                    <p:anim calcmode="lin" valueType="num">
                                      <p:cBhvr>
                                        <p:cTn id="4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Effect transition="in" filter="fade">
                                      <p:cBhvr>
                                        <p:cTn id="54" dur="1000"/>
                                        <p:tgtEl>
                                          <p:spTgt spid="3">
                                            <p:txEl>
                                              <p:pRg st="7" end="7"/>
                                            </p:txEl>
                                          </p:spTgt>
                                        </p:tgtEl>
                                      </p:cBhvr>
                                    </p:animEffect>
                                    <p:anim calcmode="lin" valueType="num">
                                      <p:cBhvr>
                                        <p:cTn id="5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Effect transition="in" filter="fade">
                                      <p:cBhvr>
                                        <p:cTn id="61" dur="1000"/>
                                        <p:tgtEl>
                                          <p:spTgt spid="3">
                                            <p:txEl>
                                              <p:pRg st="8" end="8"/>
                                            </p:txEl>
                                          </p:spTgt>
                                        </p:tgtEl>
                                      </p:cBhvr>
                                    </p:animEffect>
                                    <p:anim calcmode="lin" valueType="num">
                                      <p:cBhvr>
                                        <p:cTn id="6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3">
                                            <p:txEl>
                                              <p:pRg st="9" end="9"/>
                                            </p:txEl>
                                          </p:spTgt>
                                        </p:tgtEl>
                                        <p:attrNameLst>
                                          <p:attrName>style.visibility</p:attrName>
                                        </p:attrNameLst>
                                      </p:cBhvr>
                                      <p:to>
                                        <p:strVal val="visible"/>
                                      </p:to>
                                    </p:set>
                                    <p:animEffect transition="in" filter="fade">
                                      <p:cBhvr>
                                        <p:cTn id="68" dur="1000"/>
                                        <p:tgtEl>
                                          <p:spTgt spid="3">
                                            <p:txEl>
                                              <p:pRg st="9" end="9"/>
                                            </p:txEl>
                                          </p:spTgt>
                                        </p:tgtEl>
                                      </p:cBhvr>
                                    </p:animEffect>
                                    <p:anim calcmode="lin" valueType="num">
                                      <p:cBhvr>
                                        <p:cTn id="69"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0"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3">
                                            <p:txEl>
                                              <p:pRg st="10" end="10"/>
                                            </p:txEl>
                                          </p:spTgt>
                                        </p:tgtEl>
                                        <p:attrNameLst>
                                          <p:attrName>style.visibility</p:attrName>
                                        </p:attrNameLst>
                                      </p:cBhvr>
                                      <p:to>
                                        <p:strVal val="visible"/>
                                      </p:to>
                                    </p:set>
                                    <p:animEffect transition="in" filter="fade">
                                      <p:cBhvr>
                                        <p:cTn id="75" dur="1000"/>
                                        <p:tgtEl>
                                          <p:spTgt spid="3">
                                            <p:txEl>
                                              <p:pRg st="10" end="10"/>
                                            </p:txEl>
                                          </p:spTgt>
                                        </p:tgtEl>
                                      </p:cBhvr>
                                    </p:animEffect>
                                    <p:anim calcmode="lin" valueType="num">
                                      <p:cBhvr>
                                        <p:cTn id="76"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7"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nodeType="clickEffect">
                                  <p:stCondLst>
                                    <p:cond delay="0"/>
                                  </p:stCondLst>
                                  <p:childTnLst>
                                    <p:set>
                                      <p:cBhvr>
                                        <p:cTn id="81" dur="1" fill="hold">
                                          <p:stCondLst>
                                            <p:cond delay="0"/>
                                          </p:stCondLst>
                                        </p:cTn>
                                        <p:tgtEl>
                                          <p:spTgt spid="3">
                                            <p:txEl>
                                              <p:pRg st="11" end="11"/>
                                            </p:txEl>
                                          </p:spTgt>
                                        </p:tgtEl>
                                        <p:attrNameLst>
                                          <p:attrName>style.visibility</p:attrName>
                                        </p:attrNameLst>
                                      </p:cBhvr>
                                      <p:to>
                                        <p:strVal val="visible"/>
                                      </p:to>
                                    </p:set>
                                    <p:animEffect transition="in" filter="fade">
                                      <p:cBhvr>
                                        <p:cTn id="82" dur="1000"/>
                                        <p:tgtEl>
                                          <p:spTgt spid="3">
                                            <p:txEl>
                                              <p:pRg st="11" end="11"/>
                                            </p:txEl>
                                          </p:spTgt>
                                        </p:tgtEl>
                                      </p:cBhvr>
                                    </p:animEffect>
                                    <p:anim calcmode="lin" valueType="num">
                                      <p:cBhvr>
                                        <p:cTn id="83"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84"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1676400"/>
            <a:ext cx="7543800" cy="1538883"/>
          </a:xfrm>
          <a:prstGeom prst="rect">
            <a:avLst/>
          </a:prstGeom>
          <a:noFill/>
        </p:spPr>
        <p:txBody>
          <a:bodyPr wrap="square" rtlCol="0">
            <a:spAutoFit/>
          </a:bodyPr>
          <a:lstStyle/>
          <a:p>
            <a:r>
              <a:rPr lang="en-US" sz="4000" dirty="0" smtClean="0"/>
              <a:t>Charlotte-Mecklenburg Schools</a:t>
            </a:r>
          </a:p>
          <a:p>
            <a:pPr algn="ctr"/>
            <a:r>
              <a:rPr lang="en-US" dirty="0" smtClean="0"/>
              <a:t>Utilizing Blended Learning to </a:t>
            </a:r>
          </a:p>
          <a:p>
            <a:pPr algn="ctr"/>
            <a:r>
              <a:rPr lang="en-US" dirty="0"/>
              <a:t>i</a:t>
            </a:r>
            <a:r>
              <a:rPr lang="en-US" dirty="0" smtClean="0"/>
              <a:t>ncrease cohort </a:t>
            </a:r>
            <a:r>
              <a:rPr lang="en-US" dirty="0"/>
              <a:t>g</a:t>
            </a:r>
            <a:r>
              <a:rPr lang="en-US" dirty="0" smtClean="0"/>
              <a:t>raduation, access to courses </a:t>
            </a:r>
          </a:p>
          <a:p>
            <a:pPr algn="ctr"/>
            <a:r>
              <a:rPr lang="en-US" dirty="0"/>
              <a:t>a</a:t>
            </a:r>
            <a:r>
              <a:rPr lang="en-US" dirty="0" smtClean="0"/>
              <a:t>nd college readiness and awareness</a:t>
            </a:r>
            <a:endParaRPr lang="en-US" dirty="0"/>
          </a:p>
        </p:txBody>
      </p:sp>
      <p:sp>
        <p:nvSpPr>
          <p:cNvPr id="3" name="TextBox 2"/>
          <p:cNvSpPr txBox="1"/>
          <p:nvPr/>
        </p:nvSpPr>
        <p:spPr>
          <a:xfrm>
            <a:off x="1371600" y="4724400"/>
            <a:ext cx="6019800" cy="1477328"/>
          </a:xfrm>
          <a:prstGeom prst="rect">
            <a:avLst/>
          </a:prstGeom>
          <a:noFill/>
        </p:spPr>
        <p:txBody>
          <a:bodyPr wrap="square" rtlCol="0">
            <a:spAutoFit/>
          </a:bodyPr>
          <a:lstStyle/>
          <a:p>
            <a:pPr algn="ctr"/>
            <a:r>
              <a:rPr lang="en-US" sz="3600" dirty="0" smtClean="0"/>
              <a:t>Hope Johnston </a:t>
            </a:r>
          </a:p>
          <a:p>
            <a:pPr algn="ctr"/>
            <a:r>
              <a:rPr lang="en-US" sz="3600" dirty="0" smtClean="0"/>
              <a:t>Specialist, Extended Day</a:t>
            </a:r>
          </a:p>
          <a:p>
            <a:pPr algn="ctr"/>
            <a:endParaRPr lang="en-US" dirty="0"/>
          </a:p>
        </p:txBody>
      </p:sp>
    </p:spTree>
    <p:extLst>
      <p:ext uri="{BB962C8B-B14F-4D97-AF65-F5344CB8AC3E}">
        <p14:creationId xmlns:p14="http://schemas.microsoft.com/office/powerpoint/2010/main" val="37096210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2362200"/>
            <a:ext cx="8229600" cy="1938992"/>
          </a:xfrm>
          <a:prstGeom prst="rect">
            <a:avLst/>
          </a:prstGeom>
          <a:noFill/>
        </p:spPr>
        <p:txBody>
          <a:bodyPr wrap="square" rtlCol="0">
            <a:spAutoFit/>
          </a:bodyPr>
          <a:lstStyle/>
          <a:p>
            <a:r>
              <a:rPr lang="en-US" sz="4000" b="1" dirty="0" smtClean="0"/>
              <a:t>Location</a:t>
            </a:r>
            <a:r>
              <a:rPr lang="en-US" sz="4000" dirty="0" smtClean="0"/>
              <a:t>: Charlotte, North Carolina</a:t>
            </a:r>
          </a:p>
          <a:p>
            <a:r>
              <a:rPr lang="en-US" sz="4000" b="1" dirty="0" smtClean="0"/>
              <a:t>Enrollment:</a:t>
            </a:r>
            <a:r>
              <a:rPr lang="en-US" sz="4000" dirty="0" smtClean="0"/>
              <a:t> 138,600+</a:t>
            </a:r>
          </a:p>
          <a:p>
            <a:r>
              <a:rPr lang="en-US" sz="4000" b="1" dirty="0" smtClean="0"/>
              <a:t>Schools: </a:t>
            </a:r>
            <a:r>
              <a:rPr lang="en-US" sz="4000" dirty="0" smtClean="0"/>
              <a:t>167</a:t>
            </a:r>
          </a:p>
        </p:txBody>
      </p:sp>
    </p:spTree>
    <p:extLst>
      <p:ext uri="{BB962C8B-B14F-4D97-AF65-F5344CB8AC3E}">
        <p14:creationId xmlns:p14="http://schemas.microsoft.com/office/powerpoint/2010/main" val="3613371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xfrm>
            <a:off x="304800" y="228600"/>
            <a:ext cx="6934200" cy="990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dirty="0" smtClean="0">
                <a:solidFill>
                  <a:schemeClr val="tx1"/>
                </a:solidFill>
                <a:ea typeface="Geneva" pitchFamily="-110" charset="-128"/>
              </a:rPr>
              <a:t>Blended Learning</a:t>
            </a:r>
          </a:p>
        </p:txBody>
      </p:sp>
      <p:sp>
        <p:nvSpPr>
          <p:cNvPr id="3" name="TextBox 2"/>
          <p:cNvSpPr txBox="1"/>
          <p:nvPr/>
        </p:nvSpPr>
        <p:spPr>
          <a:xfrm>
            <a:off x="381000" y="1524000"/>
            <a:ext cx="7086600" cy="3416320"/>
          </a:xfrm>
          <a:prstGeom prst="rect">
            <a:avLst/>
          </a:prstGeom>
          <a:noFill/>
        </p:spPr>
        <p:txBody>
          <a:bodyPr wrap="square" rtlCol="0">
            <a:spAutoFit/>
          </a:bodyPr>
          <a:lstStyle/>
          <a:p>
            <a:r>
              <a:rPr lang="en-US" sz="3600" dirty="0" smtClean="0"/>
              <a:t>For purposes of our presentation, the blended </a:t>
            </a:r>
            <a:r>
              <a:rPr lang="en-US" sz="3600" dirty="0"/>
              <a:t>classroom is defined as students working in online classes </a:t>
            </a:r>
            <a:r>
              <a:rPr lang="en-US" sz="3600" dirty="0" smtClean="0"/>
              <a:t>who are also provided with a certified teacher, adult facilitator or teaching </a:t>
            </a:r>
            <a:r>
              <a:rPr lang="en-US" sz="3600" dirty="0"/>
              <a:t>a</a:t>
            </a:r>
            <a:r>
              <a:rPr lang="en-US" sz="3600" dirty="0" smtClean="0"/>
              <a:t>ssistant.</a:t>
            </a:r>
            <a:endParaRPr lang="en-US" sz="3600" dirty="0"/>
          </a:p>
        </p:txBody>
      </p:sp>
    </p:spTree>
    <p:extLst>
      <p:ext uri="{BB962C8B-B14F-4D97-AF65-F5344CB8AC3E}">
        <p14:creationId xmlns:p14="http://schemas.microsoft.com/office/powerpoint/2010/main" val="4124719796"/>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0722" name="Text Box 4"/>
          <p:cNvSpPr txBox="1">
            <a:spLocks noChangeArrowheads="1"/>
          </p:cNvSpPr>
          <p:nvPr/>
        </p:nvSpPr>
        <p:spPr bwMode="auto">
          <a:xfrm>
            <a:off x="762000" y="609600"/>
            <a:ext cx="6781800" cy="366713"/>
          </a:xfrm>
          <a:prstGeom prst="rect">
            <a:avLst/>
          </a:prstGeom>
          <a:noFill/>
          <a:ln w="9525">
            <a:noFill/>
            <a:miter lim="800000"/>
            <a:headEnd/>
            <a:tailEnd/>
          </a:ln>
        </p:spPr>
        <p:txBody>
          <a:bodyPr>
            <a:spAutoFit/>
          </a:bodyPr>
          <a:lstStyle/>
          <a:p>
            <a:pPr>
              <a:spcBef>
                <a:spcPct val="50000"/>
              </a:spcBef>
            </a:pPr>
            <a:endParaRPr lang="en-US"/>
          </a:p>
        </p:txBody>
      </p:sp>
      <p:sp>
        <p:nvSpPr>
          <p:cNvPr id="30723" name="Title 3"/>
          <p:cNvSpPr>
            <a:spLocks noGrp="1"/>
          </p:cNvSpPr>
          <p:nvPr>
            <p:ph type="title"/>
          </p:nvPr>
        </p:nvSpPr>
        <p:spPr bwMode="auto">
          <a:xfrm>
            <a:off x="457200" y="274638"/>
            <a:ext cx="7086600" cy="1020762"/>
          </a:xfrm>
          <a:noFill/>
          <a:ln>
            <a:miter lim="800000"/>
            <a:headEnd/>
            <a:tailEnd/>
          </a:ln>
        </p:spPr>
        <p:txBody>
          <a:bodyPr vert="horz" wrap="square" lIns="91440" tIns="45720" rIns="91440" bIns="45720" numCol="1" anchor="t" anchorCtr="0" compatLnSpc="1">
            <a:prstTxWarp prst="textNoShape">
              <a:avLst/>
            </a:prstTxWarp>
          </a:bodyPr>
          <a:lstStyle/>
          <a:p>
            <a:r>
              <a:rPr lang="en-US" dirty="0" smtClean="0">
                <a:ea typeface="Geneva" pitchFamily="-110" charset="-128"/>
              </a:rPr>
              <a:t>Online Course Providers</a:t>
            </a:r>
          </a:p>
        </p:txBody>
      </p:sp>
      <p:sp>
        <p:nvSpPr>
          <p:cNvPr id="5" name="TextBox 4"/>
          <p:cNvSpPr txBox="1"/>
          <p:nvPr/>
        </p:nvSpPr>
        <p:spPr>
          <a:xfrm>
            <a:off x="228600" y="1371600"/>
            <a:ext cx="7315200" cy="2492990"/>
          </a:xfrm>
          <a:prstGeom prst="rect">
            <a:avLst/>
          </a:prstGeom>
          <a:noFill/>
        </p:spPr>
        <p:txBody>
          <a:bodyPr wrap="square" rtlCol="0">
            <a:spAutoFit/>
          </a:bodyPr>
          <a:lstStyle/>
          <a:p>
            <a:pPr>
              <a:buFont typeface="Arial" pitchFamily="34" charset="0"/>
              <a:buChar char="•"/>
            </a:pPr>
            <a:r>
              <a:rPr lang="en-US" sz="2800" b="1" dirty="0" smtClean="0"/>
              <a:t>North Carolina Virtual Public Schools (NCVPS): </a:t>
            </a:r>
            <a:r>
              <a:rPr lang="en-US" sz="2400" dirty="0" smtClean="0"/>
              <a:t>High school courses earning high </a:t>
            </a:r>
            <a:r>
              <a:rPr lang="en-US" sz="2400" dirty="0"/>
              <a:t>s</a:t>
            </a:r>
            <a:r>
              <a:rPr lang="en-US" sz="2400" dirty="0" smtClean="0"/>
              <a:t>chool </a:t>
            </a:r>
            <a:r>
              <a:rPr lang="en-US" sz="2400" dirty="0"/>
              <a:t>c</a:t>
            </a:r>
            <a:r>
              <a:rPr lang="en-US" sz="2400" dirty="0" smtClean="0"/>
              <a:t>redit</a:t>
            </a:r>
          </a:p>
          <a:p>
            <a:pPr>
              <a:buFont typeface="Arial" pitchFamily="34" charset="0"/>
              <a:buChar char="•"/>
            </a:pPr>
            <a:r>
              <a:rPr lang="en-US" sz="2800" b="1" dirty="0" smtClean="0"/>
              <a:t>Learn and Earn Online (LEO): </a:t>
            </a:r>
            <a:r>
              <a:rPr lang="en-US" sz="2400" dirty="0" smtClean="0"/>
              <a:t>Students may take online classes through the North Carolina Community College System (NCCCS)</a:t>
            </a:r>
            <a:endParaRPr lang="en-US" sz="2400" dirty="0"/>
          </a:p>
        </p:txBody>
      </p:sp>
    </p:spTree>
    <p:extLst>
      <p:ext uri="{BB962C8B-B14F-4D97-AF65-F5344CB8AC3E}">
        <p14:creationId xmlns:p14="http://schemas.microsoft.com/office/powerpoint/2010/main" val="354125284"/>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xfrm>
            <a:off x="381000" y="1295400"/>
            <a:ext cx="6934200" cy="33528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dirty="0" smtClean="0">
                <a:solidFill>
                  <a:schemeClr val="tx1"/>
                </a:solidFill>
                <a:ea typeface="Geneva" pitchFamily="-110" charset="-128"/>
              </a:rPr>
              <a:t>Goal 1: Raise cohort graduation</a:t>
            </a:r>
          </a:p>
        </p:txBody>
      </p:sp>
    </p:spTree>
    <p:extLst>
      <p:ext uri="{BB962C8B-B14F-4D97-AF65-F5344CB8AC3E}">
        <p14:creationId xmlns:p14="http://schemas.microsoft.com/office/powerpoint/2010/main" val="419067018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1"/>
          <p:cNvSpPr txBox="1">
            <a:spLocks noChangeArrowheads="1"/>
          </p:cNvSpPr>
          <p:nvPr/>
        </p:nvSpPr>
        <p:spPr bwMode="auto">
          <a:xfrm>
            <a:off x="685800" y="762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200">
                <a:solidFill>
                  <a:srgbClr val="000000"/>
                </a:solidFill>
                <a:latin typeface="Gill Sans" charset="0"/>
                <a:ea typeface="ヒラギノ角ゴ ProN W3" charset="-128"/>
                <a:sym typeface="Gill Sans" charset="0"/>
              </a:defRPr>
            </a:lvl1pPr>
            <a:lvl2pPr marL="37931725" indent="-37474525" eaLnBrk="0" hangingPunct="0">
              <a:defRPr sz="1200">
                <a:solidFill>
                  <a:srgbClr val="000000"/>
                </a:solidFill>
                <a:latin typeface="Gill Sans" charset="0"/>
                <a:ea typeface="ヒラギノ角ゴ ProN W3" charset="-128"/>
                <a:sym typeface="Gill Sans" charset="0"/>
              </a:defRPr>
            </a:lvl2pPr>
            <a:lvl3pPr eaLnBrk="0" hangingPunct="0">
              <a:defRPr sz="1200">
                <a:solidFill>
                  <a:srgbClr val="000000"/>
                </a:solidFill>
                <a:latin typeface="Gill Sans" charset="0"/>
                <a:ea typeface="ヒラギノ角ゴ ProN W3" charset="-128"/>
                <a:sym typeface="Gill Sans" charset="0"/>
              </a:defRPr>
            </a:lvl3pPr>
            <a:lvl4pPr eaLnBrk="0" hangingPunct="0">
              <a:defRPr sz="1200">
                <a:solidFill>
                  <a:srgbClr val="000000"/>
                </a:solidFill>
                <a:latin typeface="Gill Sans" charset="0"/>
                <a:ea typeface="ヒラギノ角ゴ ProN W3" charset="-128"/>
                <a:sym typeface="Gill Sans" charset="0"/>
              </a:defRPr>
            </a:lvl4pPr>
            <a:lvl5pPr eaLnBrk="0" hangingPunct="0">
              <a:defRPr sz="1200">
                <a:solidFill>
                  <a:srgbClr val="000000"/>
                </a:solidFill>
                <a:latin typeface="Gill Sans" charset="0"/>
                <a:ea typeface="ヒラギノ角ゴ ProN W3" charset="-128"/>
                <a:sym typeface="Gill Sans" charset="0"/>
              </a:defRPr>
            </a:lvl5pPr>
            <a:lvl6pPr marL="4572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9144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1371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18288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sz="4400" b="1" dirty="0" smtClean="0">
                <a:solidFill>
                  <a:srgbClr val="FFFF00"/>
                </a:solidFill>
                <a:latin typeface="Calibri" pitchFamily="34" charset="0"/>
                <a:ea typeface="ヒラギノ明朝 ProN W3" charset="-128"/>
                <a:cs typeface="Calibri" pitchFamily="34" charset="0"/>
                <a:sym typeface="Arial Unicode MS" charset="0"/>
              </a:rPr>
              <a:t>Definition of blended learning</a:t>
            </a:r>
          </a:p>
        </p:txBody>
      </p:sp>
      <p:sp>
        <p:nvSpPr>
          <p:cNvPr id="27" name="Rectangle 1"/>
          <p:cNvSpPr txBox="1">
            <a:spLocks noChangeArrowheads="1"/>
          </p:cNvSpPr>
          <p:nvPr/>
        </p:nvSpPr>
        <p:spPr bwMode="auto">
          <a:xfrm>
            <a:off x="692150" y="16002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200">
                <a:solidFill>
                  <a:srgbClr val="000000"/>
                </a:solidFill>
                <a:latin typeface="Gill Sans" charset="0"/>
                <a:ea typeface="ヒラギノ角ゴ ProN W3" charset="-128"/>
                <a:sym typeface="Gill Sans" charset="0"/>
              </a:defRPr>
            </a:lvl1pPr>
            <a:lvl2pPr marL="37931725" indent="-37474525" eaLnBrk="0" hangingPunct="0">
              <a:defRPr sz="1200">
                <a:solidFill>
                  <a:srgbClr val="000000"/>
                </a:solidFill>
                <a:latin typeface="Gill Sans" charset="0"/>
                <a:ea typeface="ヒラギノ角ゴ ProN W3" charset="-128"/>
                <a:sym typeface="Gill Sans" charset="0"/>
              </a:defRPr>
            </a:lvl2pPr>
            <a:lvl3pPr eaLnBrk="0" hangingPunct="0">
              <a:defRPr sz="1200">
                <a:solidFill>
                  <a:srgbClr val="000000"/>
                </a:solidFill>
                <a:latin typeface="Gill Sans" charset="0"/>
                <a:ea typeface="ヒラギノ角ゴ ProN W3" charset="-128"/>
                <a:sym typeface="Gill Sans" charset="0"/>
              </a:defRPr>
            </a:lvl3pPr>
            <a:lvl4pPr eaLnBrk="0" hangingPunct="0">
              <a:defRPr sz="1200">
                <a:solidFill>
                  <a:srgbClr val="000000"/>
                </a:solidFill>
                <a:latin typeface="Gill Sans" charset="0"/>
                <a:ea typeface="ヒラギノ角ゴ ProN W3" charset="-128"/>
                <a:sym typeface="Gill Sans" charset="0"/>
              </a:defRPr>
            </a:lvl4pPr>
            <a:lvl5pPr eaLnBrk="0" hangingPunct="0">
              <a:defRPr sz="1200">
                <a:solidFill>
                  <a:srgbClr val="000000"/>
                </a:solidFill>
                <a:latin typeface="Gill Sans" charset="0"/>
                <a:ea typeface="ヒラギノ角ゴ ProN W3" charset="-128"/>
                <a:sym typeface="Gill Sans" charset="0"/>
              </a:defRPr>
            </a:lvl5pPr>
            <a:lvl6pPr marL="4572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9144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1371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18288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sz="2800" dirty="0" smtClean="0">
                <a:solidFill>
                  <a:srgbClr val="FFFFFF"/>
                </a:solidFill>
                <a:latin typeface="Calibri" charset="0"/>
                <a:ea typeface="ヒラギノ明朝 ProN W3" charset="-128"/>
                <a:sym typeface="Arial Unicode MS" charset="0"/>
              </a:rPr>
              <a:t>Any time a student learns in part in a supervised brick-and-mortar place away from home</a:t>
            </a:r>
          </a:p>
        </p:txBody>
      </p:sp>
      <p:sp>
        <p:nvSpPr>
          <p:cNvPr id="29" name="Rectangle 1"/>
          <p:cNvSpPr txBox="1">
            <a:spLocks noChangeArrowheads="1"/>
          </p:cNvSpPr>
          <p:nvPr/>
        </p:nvSpPr>
        <p:spPr bwMode="auto">
          <a:xfrm>
            <a:off x="609600" y="32004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200">
                <a:solidFill>
                  <a:srgbClr val="000000"/>
                </a:solidFill>
                <a:latin typeface="Gill Sans" charset="0"/>
                <a:ea typeface="ヒラギノ角ゴ ProN W3" charset="-128"/>
                <a:sym typeface="Gill Sans" charset="0"/>
              </a:defRPr>
            </a:lvl1pPr>
            <a:lvl2pPr marL="37931725" indent="-37474525" eaLnBrk="0" hangingPunct="0">
              <a:defRPr sz="1200">
                <a:solidFill>
                  <a:srgbClr val="000000"/>
                </a:solidFill>
                <a:latin typeface="Gill Sans" charset="0"/>
                <a:ea typeface="ヒラギノ角ゴ ProN W3" charset="-128"/>
                <a:sym typeface="Gill Sans" charset="0"/>
              </a:defRPr>
            </a:lvl2pPr>
            <a:lvl3pPr eaLnBrk="0" hangingPunct="0">
              <a:defRPr sz="1200">
                <a:solidFill>
                  <a:srgbClr val="000000"/>
                </a:solidFill>
                <a:latin typeface="Gill Sans" charset="0"/>
                <a:ea typeface="ヒラギノ角ゴ ProN W3" charset="-128"/>
                <a:sym typeface="Gill Sans" charset="0"/>
              </a:defRPr>
            </a:lvl3pPr>
            <a:lvl4pPr eaLnBrk="0" hangingPunct="0">
              <a:defRPr sz="1200">
                <a:solidFill>
                  <a:srgbClr val="000000"/>
                </a:solidFill>
                <a:latin typeface="Gill Sans" charset="0"/>
                <a:ea typeface="ヒラギノ角ゴ ProN W3" charset="-128"/>
                <a:sym typeface="Gill Sans" charset="0"/>
              </a:defRPr>
            </a:lvl4pPr>
            <a:lvl5pPr eaLnBrk="0" hangingPunct="0">
              <a:defRPr sz="1200">
                <a:solidFill>
                  <a:srgbClr val="000000"/>
                </a:solidFill>
                <a:latin typeface="Gill Sans" charset="0"/>
                <a:ea typeface="ヒラギノ角ゴ ProN W3" charset="-128"/>
                <a:sym typeface="Gill Sans" charset="0"/>
              </a:defRPr>
            </a:lvl5pPr>
            <a:lvl6pPr marL="4572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9144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1371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18288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sz="2800" dirty="0" smtClean="0">
                <a:solidFill>
                  <a:srgbClr val="FFFFFF"/>
                </a:solidFill>
                <a:latin typeface="Calibri" charset="0"/>
                <a:ea typeface="ヒラギノ明朝 ProN W3" charset="-128"/>
                <a:sym typeface="Arial Unicode MS" charset="0"/>
              </a:rPr>
              <a:t>At least in part through online delivery, with some element of student control over time, place, path and/or pace</a:t>
            </a:r>
          </a:p>
        </p:txBody>
      </p:sp>
      <p:sp>
        <p:nvSpPr>
          <p:cNvPr id="8" name="Cross 7"/>
          <p:cNvSpPr/>
          <p:nvPr/>
        </p:nvSpPr>
        <p:spPr>
          <a:xfrm>
            <a:off x="2301875" y="4953000"/>
            <a:ext cx="1066800" cy="1066800"/>
          </a:xfrm>
          <a:prstGeom prst="plus">
            <a:avLst>
              <a:gd name="adj" fmla="val 36688"/>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a:solidFill>
                <a:srgbClr val="FFFFFF"/>
              </a:solidFill>
              <a:sym typeface="Gill Sans" charset="0"/>
            </a:endParaRPr>
          </a:p>
        </p:txBody>
      </p:sp>
      <p:pic>
        <p:nvPicPr>
          <p:cNvPr id="1027" name="Picture 3" descr="C:\Users\Heather\AppData\Local\Microsoft\Windows\Temporary Internet Files\Content.IE5\U3HLKNXC\MC90038257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724400"/>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C:\Program Files (x86)\Microsoft Office\MEDIA\CAGCAT10\j0195384.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73475" y="4813300"/>
            <a:ext cx="143192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1"/>
          <p:cNvSpPr txBox="1">
            <a:spLocks noChangeArrowheads="1"/>
          </p:cNvSpPr>
          <p:nvPr/>
        </p:nvSpPr>
        <p:spPr bwMode="auto">
          <a:xfrm>
            <a:off x="609600" y="22860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200">
                <a:solidFill>
                  <a:srgbClr val="000000"/>
                </a:solidFill>
                <a:latin typeface="Gill Sans" charset="0"/>
                <a:ea typeface="ヒラギノ角ゴ ProN W3" charset="-128"/>
                <a:sym typeface="Gill Sans" charset="0"/>
              </a:defRPr>
            </a:lvl1pPr>
            <a:lvl2pPr marL="37931725" indent="-37474525" eaLnBrk="0" hangingPunct="0">
              <a:defRPr sz="1200">
                <a:solidFill>
                  <a:srgbClr val="000000"/>
                </a:solidFill>
                <a:latin typeface="Gill Sans" charset="0"/>
                <a:ea typeface="ヒラギノ角ゴ ProN W3" charset="-128"/>
                <a:sym typeface="Gill Sans" charset="0"/>
              </a:defRPr>
            </a:lvl2pPr>
            <a:lvl3pPr eaLnBrk="0" hangingPunct="0">
              <a:defRPr sz="1200">
                <a:solidFill>
                  <a:srgbClr val="000000"/>
                </a:solidFill>
                <a:latin typeface="Gill Sans" charset="0"/>
                <a:ea typeface="ヒラギノ角ゴ ProN W3" charset="-128"/>
                <a:sym typeface="Gill Sans" charset="0"/>
              </a:defRPr>
            </a:lvl3pPr>
            <a:lvl4pPr eaLnBrk="0" hangingPunct="0">
              <a:defRPr sz="1200">
                <a:solidFill>
                  <a:srgbClr val="000000"/>
                </a:solidFill>
                <a:latin typeface="Gill Sans" charset="0"/>
                <a:ea typeface="ヒラギノ角ゴ ProN W3" charset="-128"/>
                <a:sym typeface="Gill Sans" charset="0"/>
              </a:defRPr>
            </a:lvl4pPr>
            <a:lvl5pPr eaLnBrk="0" hangingPunct="0">
              <a:defRPr sz="1200">
                <a:solidFill>
                  <a:srgbClr val="000000"/>
                </a:solidFill>
                <a:latin typeface="Gill Sans" charset="0"/>
                <a:ea typeface="ヒラギノ角ゴ ProN W3" charset="-128"/>
                <a:sym typeface="Gill Sans" charset="0"/>
              </a:defRPr>
            </a:lvl5pPr>
            <a:lvl6pPr marL="4572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9144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1371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18288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sz="2400" u="sng" dirty="0" smtClean="0">
                <a:solidFill>
                  <a:srgbClr val="FFFFFF"/>
                </a:solidFill>
                <a:latin typeface="Calibri" charset="0"/>
                <a:ea typeface="ヒラギノ明朝 ProN W3" charset="-128"/>
                <a:sym typeface="Arial Unicode MS" charset="0"/>
              </a:rPr>
              <a:t>and</a:t>
            </a:r>
          </a:p>
        </p:txBody>
      </p:sp>
      <p:sp>
        <p:nvSpPr>
          <p:cNvPr id="13" name="TextBox 12"/>
          <p:cNvSpPr txBox="1"/>
          <p:nvPr/>
        </p:nvSpPr>
        <p:spPr>
          <a:xfrm>
            <a:off x="5410200" y="3733800"/>
            <a:ext cx="1371600" cy="3292475"/>
          </a:xfrm>
          <a:prstGeom prst="rect">
            <a:avLst/>
          </a:prstGeom>
          <a:noFill/>
        </p:spPr>
        <p:txBody>
          <a:bodyPr>
            <a:spAutoFit/>
          </a:bodyPr>
          <a:lstStyle/>
          <a:p>
            <a:pPr>
              <a:defRPr/>
            </a:pPr>
            <a:r>
              <a:rPr lang="en-US" sz="20800" b="1" dirty="0">
                <a:solidFill>
                  <a:srgbClr val="008000">
                    <a:lumMod val="75000"/>
                  </a:srgbClr>
                </a:solidFill>
                <a:latin typeface="Gill Sans" charset="0"/>
                <a:cs typeface="ヒラギノ角ゴ ProN W3" charset="-128"/>
                <a:sym typeface="Gill Sans" charset="0"/>
              </a:rPr>
              <a:t>=</a:t>
            </a:r>
          </a:p>
        </p:txBody>
      </p:sp>
      <p:sp>
        <p:nvSpPr>
          <p:cNvPr id="14" name="TextBox 13"/>
          <p:cNvSpPr txBox="1">
            <a:spLocks noChangeArrowheads="1"/>
          </p:cNvSpPr>
          <p:nvPr/>
        </p:nvSpPr>
        <p:spPr bwMode="auto">
          <a:xfrm>
            <a:off x="7162800" y="4953000"/>
            <a:ext cx="1905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rgbClr val="000000"/>
                </a:solidFill>
                <a:latin typeface="Gill Sans" charset="0"/>
                <a:ea typeface="ヒラギノ角ゴ ProN W3" charset="-128"/>
                <a:sym typeface="Gill Sans" charset="0"/>
              </a:defRPr>
            </a:lvl1pPr>
            <a:lvl2pPr marL="37931725" indent="-37474525" eaLnBrk="0" hangingPunct="0">
              <a:defRPr sz="1200">
                <a:solidFill>
                  <a:srgbClr val="000000"/>
                </a:solidFill>
                <a:latin typeface="Gill Sans" charset="0"/>
                <a:ea typeface="ヒラギノ角ゴ ProN W3" charset="-128"/>
                <a:sym typeface="Gill Sans" charset="0"/>
              </a:defRPr>
            </a:lvl2pPr>
            <a:lvl3pPr eaLnBrk="0" hangingPunct="0">
              <a:defRPr sz="1200">
                <a:solidFill>
                  <a:srgbClr val="000000"/>
                </a:solidFill>
                <a:latin typeface="Gill Sans" charset="0"/>
                <a:ea typeface="ヒラギノ角ゴ ProN W3" charset="-128"/>
                <a:sym typeface="Gill Sans" charset="0"/>
              </a:defRPr>
            </a:lvl3pPr>
            <a:lvl4pPr eaLnBrk="0" hangingPunct="0">
              <a:defRPr sz="1200">
                <a:solidFill>
                  <a:srgbClr val="000000"/>
                </a:solidFill>
                <a:latin typeface="Gill Sans" charset="0"/>
                <a:ea typeface="ヒラギノ角ゴ ProN W3" charset="-128"/>
                <a:sym typeface="Gill Sans" charset="0"/>
              </a:defRPr>
            </a:lvl4pPr>
            <a:lvl5pPr eaLnBrk="0" hangingPunct="0">
              <a:defRPr sz="1200">
                <a:solidFill>
                  <a:srgbClr val="000000"/>
                </a:solidFill>
                <a:latin typeface="Gill Sans" charset="0"/>
                <a:ea typeface="ヒラギノ角ゴ ProN W3" charset="-128"/>
                <a:sym typeface="Gill Sans" charset="0"/>
              </a:defRPr>
            </a:lvl5pPr>
            <a:lvl6pPr marL="4572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9144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1371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18288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eaLnBrk="1" hangingPunct="1"/>
            <a:r>
              <a:rPr lang="en-US" sz="3000" b="1" dirty="0" smtClean="0">
                <a:solidFill>
                  <a:srgbClr val="FFFFFF"/>
                </a:solidFill>
              </a:rPr>
              <a:t>Blended learning</a:t>
            </a:r>
          </a:p>
        </p:txBody>
      </p:sp>
      <p:sp>
        <p:nvSpPr>
          <p:cNvPr id="109579" name="Rectangle 4"/>
          <p:cNvSpPr>
            <a:spLocks/>
          </p:cNvSpPr>
          <p:nvPr/>
        </p:nvSpPr>
        <p:spPr bwMode="auto">
          <a:xfrm>
            <a:off x="3124200" y="6502400"/>
            <a:ext cx="29210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100" tIns="38100" rIns="38100" bIns="38100"/>
          <a:lstStyle/>
          <a:p>
            <a:pPr algn="ctr"/>
            <a:r>
              <a:rPr lang="en-US" sz="1400" dirty="0" smtClean="0">
                <a:solidFill>
                  <a:srgbClr val="FFFFFF"/>
                </a:solidFill>
                <a:latin typeface="Gill Sans" charset="0"/>
                <a:cs typeface="Times New Roman" charset="0"/>
                <a:sym typeface="Times New Roman" charset="0"/>
              </a:rPr>
              <a:t>Copyright </a:t>
            </a:r>
            <a:r>
              <a:rPr lang="en-US" sz="1400" dirty="0" err="1" smtClean="0">
                <a:solidFill>
                  <a:srgbClr val="FFFFFF"/>
                </a:solidFill>
                <a:latin typeface="Gill Sans" charset="0"/>
                <a:cs typeface="Times New Roman" charset="0"/>
                <a:sym typeface="Times New Roman" charset="0"/>
              </a:rPr>
              <a:t>Innosight</a:t>
            </a:r>
            <a:r>
              <a:rPr lang="en-US" sz="1400" dirty="0" smtClean="0">
                <a:solidFill>
                  <a:srgbClr val="FFFFFF"/>
                </a:solidFill>
                <a:latin typeface="Gill Sans" charset="0"/>
                <a:cs typeface="Times New Roman" charset="0"/>
                <a:sym typeface="Times New Roman" charset="0"/>
              </a:rPr>
              <a:t> Institute, Inc.</a:t>
            </a:r>
          </a:p>
        </p:txBody>
      </p:sp>
    </p:spTree>
    <p:extLst>
      <p:ext uri="{BB962C8B-B14F-4D97-AF65-F5344CB8AC3E}">
        <p14:creationId xmlns:p14="http://schemas.microsoft.com/office/powerpoint/2010/main" val="30624922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7"/>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8" grpId="0" animBg="1"/>
      <p:bldP spid="3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xfrm>
            <a:off x="304800" y="228600"/>
            <a:ext cx="6934200" cy="990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dirty="0" smtClean="0">
                <a:solidFill>
                  <a:schemeClr val="tx1"/>
                </a:solidFill>
                <a:ea typeface="Geneva" pitchFamily="-110" charset="-128"/>
              </a:rPr>
              <a:t>Algebra I and English I</a:t>
            </a:r>
          </a:p>
        </p:txBody>
      </p:sp>
      <p:sp>
        <p:nvSpPr>
          <p:cNvPr id="5" name="TextBox 4"/>
          <p:cNvSpPr txBox="1"/>
          <p:nvPr/>
        </p:nvSpPr>
        <p:spPr>
          <a:xfrm>
            <a:off x="609600" y="1295400"/>
            <a:ext cx="6629400" cy="4585871"/>
          </a:xfrm>
          <a:prstGeom prst="rect">
            <a:avLst/>
          </a:prstGeom>
          <a:noFill/>
        </p:spPr>
        <p:txBody>
          <a:bodyPr wrap="square" rtlCol="0">
            <a:spAutoFit/>
          </a:bodyPr>
          <a:lstStyle/>
          <a:p>
            <a:pPr>
              <a:buFont typeface="Arial" pitchFamily="34" charset="0"/>
              <a:buChar char="•"/>
            </a:pPr>
            <a:r>
              <a:rPr lang="en-US" sz="3200" dirty="0" smtClean="0"/>
              <a:t>77 participated in pilot</a:t>
            </a:r>
          </a:p>
          <a:p>
            <a:pPr lvl="1">
              <a:buFont typeface="Arial" pitchFamily="34" charset="0"/>
              <a:buChar char="▫"/>
            </a:pPr>
            <a:r>
              <a:rPr lang="en-US" sz="3200" dirty="0" smtClean="0"/>
              <a:t>63 in English I; 14 in Algebra I</a:t>
            </a:r>
          </a:p>
          <a:p>
            <a:pPr>
              <a:buFont typeface="Arial" pitchFamily="34" charset="0"/>
              <a:buChar char="•"/>
            </a:pPr>
            <a:r>
              <a:rPr lang="en-US" sz="3200" dirty="0" smtClean="0"/>
              <a:t>100% of students passed online course</a:t>
            </a:r>
          </a:p>
          <a:p>
            <a:pPr>
              <a:buFont typeface="Arial" pitchFamily="34" charset="0"/>
              <a:buChar char="•"/>
            </a:pPr>
            <a:r>
              <a:rPr lang="en-US" sz="3200" dirty="0" smtClean="0"/>
              <a:t>100% Algebra I students passed the state gateway standard</a:t>
            </a:r>
          </a:p>
          <a:p>
            <a:pPr>
              <a:buFont typeface="Arial" pitchFamily="34" charset="0"/>
              <a:buChar char="•"/>
            </a:pPr>
            <a:r>
              <a:rPr lang="en-US" sz="3200" dirty="0" smtClean="0"/>
              <a:t>96% of English I students passed the state gateway standard</a:t>
            </a:r>
          </a:p>
          <a:p>
            <a:pPr>
              <a:buFont typeface="Arial" pitchFamily="34" charset="0"/>
              <a:buChar char="•"/>
            </a:pPr>
            <a:endParaRPr lang="en-US" dirty="0" smtClean="0"/>
          </a:p>
          <a:p>
            <a:endParaRPr lang="en-US" dirty="0"/>
          </a:p>
        </p:txBody>
      </p:sp>
    </p:spTree>
    <p:extLst>
      <p:ext uri="{BB962C8B-B14F-4D97-AF65-F5344CB8AC3E}">
        <p14:creationId xmlns:p14="http://schemas.microsoft.com/office/powerpoint/2010/main" val="2167281570"/>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xfrm>
            <a:off x="304800" y="228600"/>
            <a:ext cx="7467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dirty="0" smtClean="0">
                <a:solidFill>
                  <a:schemeClr val="tx1"/>
                </a:solidFill>
                <a:ea typeface="Geneva" pitchFamily="-110" charset="-128"/>
              </a:rPr>
              <a:t>Credit Recovery (CR)</a:t>
            </a:r>
          </a:p>
        </p:txBody>
      </p:sp>
      <p:sp>
        <p:nvSpPr>
          <p:cNvPr id="4" name="TextBox 3"/>
          <p:cNvSpPr txBox="1"/>
          <p:nvPr/>
        </p:nvSpPr>
        <p:spPr>
          <a:xfrm>
            <a:off x="304800" y="1447800"/>
            <a:ext cx="6934200" cy="3539430"/>
          </a:xfrm>
          <a:prstGeom prst="rect">
            <a:avLst/>
          </a:prstGeom>
          <a:noFill/>
        </p:spPr>
        <p:txBody>
          <a:bodyPr wrap="square" rtlCol="0">
            <a:spAutoFit/>
          </a:bodyPr>
          <a:lstStyle/>
          <a:p>
            <a:pPr marL="457200" indent="-457200">
              <a:buFont typeface="Arial" pitchFamily="34" charset="0"/>
              <a:buChar char="•"/>
            </a:pPr>
            <a:r>
              <a:rPr lang="en-US" sz="2800" dirty="0" smtClean="0"/>
              <a:t>Students who have </a:t>
            </a:r>
            <a:r>
              <a:rPr lang="en-US" sz="2800" dirty="0"/>
              <a:t>failed </a:t>
            </a:r>
            <a:r>
              <a:rPr lang="en-US" sz="2800" dirty="0" smtClean="0"/>
              <a:t>courses/final gateway </a:t>
            </a:r>
            <a:r>
              <a:rPr lang="en-US" sz="2800" dirty="0" smtClean="0"/>
              <a:t>exam </a:t>
            </a:r>
          </a:p>
          <a:p>
            <a:pPr marL="457200" indent="-457200">
              <a:buFont typeface="Arial" pitchFamily="34" charset="0"/>
              <a:buChar char="•"/>
            </a:pPr>
            <a:r>
              <a:rPr lang="en-US" sz="2800" dirty="0"/>
              <a:t>T</a:t>
            </a:r>
            <a:r>
              <a:rPr lang="en-US" sz="2800" dirty="0" smtClean="0"/>
              <a:t>ake online classes in </a:t>
            </a:r>
            <a:r>
              <a:rPr lang="en-US" sz="2800" dirty="0"/>
              <a:t>a </a:t>
            </a:r>
            <a:r>
              <a:rPr lang="en-US" sz="2800" dirty="0" smtClean="0"/>
              <a:t>facilitated environment </a:t>
            </a:r>
            <a:endParaRPr lang="en-US" sz="2800" dirty="0" smtClean="0"/>
          </a:p>
          <a:p>
            <a:pPr marL="457200" indent="-457200">
              <a:buFont typeface="Arial" pitchFamily="34" charset="0"/>
              <a:buChar char="•"/>
            </a:pPr>
            <a:r>
              <a:rPr lang="en-US" sz="2800" dirty="0"/>
              <a:t>M</a:t>
            </a:r>
            <a:r>
              <a:rPr lang="en-US" sz="2800" dirty="0" smtClean="0"/>
              <a:t>astery based</a:t>
            </a:r>
          </a:p>
          <a:p>
            <a:pPr marL="457200" indent="-457200">
              <a:buFont typeface="Arial" pitchFamily="34" charset="0"/>
              <a:buChar char="•"/>
            </a:pPr>
            <a:r>
              <a:rPr lang="en-US" sz="2800" dirty="0"/>
              <a:t>W</a:t>
            </a:r>
            <a:r>
              <a:rPr lang="en-US" sz="2800" dirty="0" smtClean="0"/>
              <a:t>ork </a:t>
            </a:r>
            <a:r>
              <a:rPr lang="en-US" sz="2800" dirty="0"/>
              <a:t>at their own </a:t>
            </a:r>
            <a:r>
              <a:rPr lang="en-US" sz="2800" dirty="0" smtClean="0"/>
              <a:t>pace </a:t>
            </a:r>
          </a:p>
          <a:p>
            <a:pPr marL="457200" indent="-457200">
              <a:buFont typeface="Arial" pitchFamily="34" charset="0"/>
              <a:buChar char="•"/>
            </a:pPr>
            <a:r>
              <a:rPr lang="en-US" sz="2800" dirty="0" smtClean="0"/>
              <a:t>Keeping on </a:t>
            </a:r>
            <a:r>
              <a:rPr lang="en-US" sz="2800" dirty="0"/>
              <a:t>track </a:t>
            </a:r>
            <a:r>
              <a:rPr lang="en-US" sz="2800" dirty="0" smtClean="0"/>
              <a:t>for </a:t>
            </a:r>
            <a:r>
              <a:rPr lang="en-US" sz="2800" dirty="0"/>
              <a:t>cohort </a:t>
            </a:r>
            <a:r>
              <a:rPr lang="en-US" sz="2800" dirty="0" smtClean="0"/>
              <a:t>graduation</a:t>
            </a:r>
          </a:p>
          <a:p>
            <a:pPr marL="457200" indent="-457200">
              <a:buFont typeface="Arial" pitchFamily="34" charset="0"/>
              <a:buChar char="•"/>
            </a:pPr>
            <a:r>
              <a:rPr lang="en-US" sz="2800" dirty="0" smtClean="0"/>
              <a:t>80% pass rate for </a:t>
            </a:r>
            <a:r>
              <a:rPr lang="en-US" sz="2800" dirty="0"/>
              <a:t>coursework.</a:t>
            </a:r>
          </a:p>
        </p:txBody>
      </p:sp>
    </p:spTree>
    <p:extLst>
      <p:ext uri="{BB962C8B-B14F-4D97-AF65-F5344CB8AC3E}">
        <p14:creationId xmlns:p14="http://schemas.microsoft.com/office/powerpoint/2010/main" val="831073825"/>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xfrm>
            <a:off x="381000" y="1295400"/>
            <a:ext cx="6934200" cy="33528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dirty="0" smtClean="0">
                <a:solidFill>
                  <a:schemeClr val="tx1"/>
                </a:solidFill>
                <a:ea typeface="Geneva" pitchFamily="-110" charset="-128"/>
              </a:rPr>
              <a:t>Goal 2: Increase access to classes for both acceleration and remediation</a:t>
            </a:r>
          </a:p>
        </p:txBody>
      </p:sp>
    </p:spTree>
    <p:extLst>
      <p:ext uri="{BB962C8B-B14F-4D97-AF65-F5344CB8AC3E}">
        <p14:creationId xmlns:p14="http://schemas.microsoft.com/office/powerpoint/2010/main" val="1660714028"/>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162800" cy="1143000"/>
          </a:xfrm>
        </p:spPr>
        <p:txBody>
          <a:bodyPr/>
          <a:lstStyle/>
          <a:p>
            <a:r>
              <a:rPr lang="en-US" sz="4000" b="1" dirty="0" smtClean="0">
                <a:solidFill>
                  <a:schemeClr val="tx1"/>
                </a:solidFill>
              </a:rPr>
              <a:t>CMS Enrollments</a:t>
            </a:r>
            <a:endParaRPr lang="en-US" sz="4000" b="1" dirty="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824999718"/>
              </p:ext>
            </p:extLst>
          </p:nvPr>
        </p:nvGraphicFramePr>
        <p:xfrm>
          <a:off x="685800" y="1981200"/>
          <a:ext cx="7315200" cy="2971800"/>
        </p:xfrm>
        <a:graphic>
          <a:graphicData uri="http://schemas.openxmlformats.org/drawingml/2006/table">
            <a:tbl>
              <a:tblPr firstRow="1" bandRow="1">
                <a:tableStyleId>{5C22544A-7EE6-4342-B048-85BDC9FD1C3A}</a:tableStyleId>
              </a:tblPr>
              <a:tblGrid>
                <a:gridCol w="4480561"/>
                <a:gridCol w="2834639"/>
              </a:tblGrid>
              <a:tr h="742950">
                <a:tc>
                  <a:txBody>
                    <a:bodyPr/>
                    <a:lstStyle/>
                    <a:p>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800" dirty="0" smtClean="0">
                          <a:solidFill>
                            <a:schemeClr val="tx1"/>
                          </a:solidFill>
                        </a:rPr>
                        <a:t>Enrollments</a:t>
                      </a:r>
                      <a:endParaRPr 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429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smtClean="0"/>
                        <a:t>Total enrollment 2009-10</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800" dirty="0" smtClean="0"/>
                        <a:t>1171</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429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smtClean="0"/>
                        <a:t>Total enrollment 2010-11</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800" dirty="0" smtClean="0"/>
                        <a:t>5785</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429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smtClean="0"/>
                        <a:t>Total enrollments 2011-12*</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800" dirty="0" smtClean="0"/>
                        <a:t>6900</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TextBox 4"/>
          <p:cNvSpPr txBox="1"/>
          <p:nvPr/>
        </p:nvSpPr>
        <p:spPr>
          <a:xfrm>
            <a:off x="228600" y="5257800"/>
            <a:ext cx="7543800" cy="584775"/>
          </a:xfrm>
          <a:prstGeom prst="rect">
            <a:avLst/>
          </a:prstGeom>
          <a:noFill/>
        </p:spPr>
        <p:txBody>
          <a:bodyPr wrap="square" rtlCol="0">
            <a:spAutoFit/>
          </a:bodyPr>
          <a:lstStyle/>
          <a:p>
            <a:endParaRPr lang="en-US" dirty="0" smtClean="0"/>
          </a:p>
          <a:p>
            <a:r>
              <a:rPr lang="en-US" sz="1400" dirty="0" smtClean="0"/>
              <a:t>*Actual enrollment numbers summer and fall 2011 (4388) ; Projected Spring 2012 (2500+)</a:t>
            </a:r>
            <a:endParaRPr lang="en-US" sz="1400" dirty="0"/>
          </a:p>
        </p:txBody>
      </p:sp>
    </p:spTree>
    <p:extLst>
      <p:ext uri="{BB962C8B-B14F-4D97-AF65-F5344CB8AC3E}">
        <p14:creationId xmlns:p14="http://schemas.microsoft.com/office/powerpoint/2010/main" val="3121152670"/>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457200" y="1066800"/>
            <a:ext cx="7010400" cy="4801314"/>
          </a:xfrm>
          <a:prstGeom prst="rect">
            <a:avLst/>
          </a:prstGeom>
          <a:noFill/>
        </p:spPr>
        <p:txBody>
          <a:bodyPr wrap="square" rtlCol="0">
            <a:spAutoFit/>
          </a:bodyPr>
          <a:lstStyle/>
          <a:p>
            <a:pPr>
              <a:buFont typeface="Arial" pitchFamily="34" charset="0"/>
              <a:buChar char="•"/>
            </a:pPr>
            <a:r>
              <a:rPr lang="en-US" sz="3200" b="1" dirty="0" smtClean="0"/>
              <a:t>Advanced Placement </a:t>
            </a:r>
            <a:r>
              <a:rPr lang="en-US" sz="2400" dirty="0" smtClean="0"/>
              <a:t>(19 classes)</a:t>
            </a:r>
          </a:p>
          <a:p>
            <a:pPr>
              <a:buFont typeface="Arial" pitchFamily="34" charset="0"/>
              <a:buChar char="•"/>
            </a:pPr>
            <a:r>
              <a:rPr lang="en-US" sz="3200" b="1" dirty="0" smtClean="0"/>
              <a:t>Honors</a:t>
            </a:r>
            <a:r>
              <a:rPr lang="en-US" sz="3200" dirty="0" smtClean="0"/>
              <a:t> </a:t>
            </a:r>
            <a:r>
              <a:rPr lang="en-US" sz="2400" dirty="0" smtClean="0"/>
              <a:t>(27 classes)</a:t>
            </a:r>
          </a:p>
          <a:p>
            <a:pPr>
              <a:buFont typeface="Arial" pitchFamily="34" charset="0"/>
              <a:buChar char="•"/>
            </a:pPr>
            <a:r>
              <a:rPr lang="en-US" sz="3200" b="1" dirty="0" smtClean="0"/>
              <a:t>World Languages </a:t>
            </a:r>
            <a:r>
              <a:rPr lang="en-US" sz="2400" dirty="0" smtClean="0"/>
              <a:t>(Arabic, Japanese, French, German, Latin, Mandarin Chinese, Russian, Spanish)</a:t>
            </a:r>
          </a:p>
          <a:p>
            <a:pPr>
              <a:buFont typeface="Arial" pitchFamily="34" charset="0"/>
              <a:buChar char="•"/>
            </a:pPr>
            <a:r>
              <a:rPr lang="en-US" sz="3200" b="1" dirty="0" smtClean="0"/>
              <a:t>Electives</a:t>
            </a:r>
            <a:r>
              <a:rPr lang="en-US" sz="3200" dirty="0" smtClean="0"/>
              <a:t> </a:t>
            </a:r>
            <a:r>
              <a:rPr lang="en-US" sz="2400" dirty="0" smtClean="0"/>
              <a:t>(Arts, CTE, SAT Prep, Success 101)</a:t>
            </a:r>
          </a:p>
          <a:p>
            <a:pPr>
              <a:buFont typeface="Arial" pitchFamily="34" charset="0"/>
              <a:buChar char="•"/>
            </a:pPr>
            <a:r>
              <a:rPr lang="en-US" sz="3200" b="1" dirty="0" smtClean="0"/>
              <a:t>Core Classes </a:t>
            </a:r>
            <a:r>
              <a:rPr lang="en-US" sz="2400" dirty="0" smtClean="0"/>
              <a:t>(English, Math, Science, Social Studies)</a:t>
            </a:r>
          </a:p>
          <a:p>
            <a:pPr>
              <a:buFont typeface="Arial" pitchFamily="34" charset="0"/>
              <a:buChar char="•"/>
            </a:pPr>
            <a:r>
              <a:rPr lang="en-US" sz="3200" b="1" dirty="0" smtClean="0"/>
              <a:t>Credit Recovery </a:t>
            </a:r>
            <a:r>
              <a:rPr lang="en-US" sz="2400" dirty="0" smtClean="0"/>
              <a:t>(12 classes)</a:t>
            </a:r>
          </a:p>
          <a:p>
            <a:endParaRPr lang="en-US" dirty="0"/>
          </a:p>
        </p:txBody>
      </p:sp>
      <p:sp>
        <p:nvSpPr>
          <p:cNvPr id="6" name="Rectangle 2"/>
          <p:cNvSpPr>
            <a:spLocks noGrp="1" noChangeArrowheads="1"/>
          </p:cNvSpPr>
          <p:nvPr>
            <p:ph type="title"/>
          </p:nvPr>
        </p:nvSpPr>
        <p:spPr bwMode="auto">
          <a:xfrm>
            <a:off x="304800" y="228600"/>
            <a:ext cx="7467600" cy="838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dirty="0" smtClean="0">
                <a:solidFill>
                  <a:schemeClr val="tx1"/>
                </a:solidFill>
                <a:ea typeface="Geneva" pitchFamily="-110" charset="-128"/>
              </a:rPr>
              <a:t>Classes</a:t>
            </a:r>
          </a:p>
        </p:txBody>
      </p:sp>
    </p:spTree>
    <p:extLst>
      <p:ext uri="{BB962C8B-B14F-4D97-AF65-F5344CB8AC3E}">
        <p14:creationId xmlns:p14="http://schemas.microsoft.com/office/powerpoint/2010/main" val="1864118896"/>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xfrm>
            <a:off x="381000" y="1295400"/>
            <a:ext cx="6934200" cy="33528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dirty="0" smtClean="0">
                <a:solidFill>
                  <a:schemeClr val="tx1"/>
                </a:solidFill>
                <a:ea typeface="Geneva" pitchFamily="-110" charset="-128"/>
              </a:rPr>
              <a:t>Goal 3: Increase college readiness/awareness and earn college credit while still in high school</a:t>
            </a:r>
          </a:p>
        </p:txBody>
      </p:sp>
    </p:spTree>
    <p:extLst>
      <p:ext uri="{BB962C8B-B14F-4D97-AF65-F5344CB8AC3E}">
        <p14:creationId xmlns:p14="http://schemas.microsoft.com/office/powerpoint/2010/main" val="2094726837"/>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457200" y="1066800"/>
            <a:ext cx="7010400" cy="3970318"/>
          </a:xfrm>
          <a:prstGeom prst="rect">
            <a:avLst/>
          </a:prstGeom>
          <a:noFill/>
        </p:spPr>
        <p:txBody>
          <a:bodyPr wrap="square" rtlCol="0">
            <a:spAutoFit/>
          </a:bodyPr>
          <a:lstStyle/>
          <a:p>
            <a:pPr>
              <a:buFont typeface="Arial" pitchFamily="34" charset="0"/>
              <a:buChar char="•"/>
            </a:pPr>
            <a:r>
              <a:rPr lang="en-US" sz="3600" b="1" dirty="0" smtClean="0"/>
              <a:t>North Carolina Community College System</a:t>
            </a:r>
          </a:p>
          <a:p>
            <a:pPr>
              <a:buFont typeface="Arial" pitchFamily="34" charset="0"/>
              <a:buChar char="•"/>
            </a:pPr>
            <a:r>
              <a:rPr lang="en-US" sz="3600" dirty="0" smtClean="0"/>
              <a:t>Access to over 600 classes</a:t>
            </a:r>
          </a:p>
          <a:p>
            <a:pPr>
              <a:buFont typeface="Arial" pitchFamily="34" charset="0"/>
              <a:buChar char="•"/>
            </a:pPr>
            <a:endParaRPr lang="en-US" sz="3600" dirty="0" smtClean="0"/>
          </a:p>
          <a:p>
            <a:pPr>
              <a:buFont typeface="Arial" pitchFamily="34" charset="0"/>
              <a:buChar char="•"/>
            </a:pPr>
            <a:r>
              <a:rPr lang="en-US" sz="3600" dirty="0" smtClean="0"/>
              <a:t>Keeping eyes on the Governor’s Ready, Set, Go! College and Career Readiness Plan</a:t>
            </a:r>
            <a:endParaRPr lang="en-US" sz="3600" dirty="0"/>
          </a:p>
        </p:txBody>
      </p:sp>
      <p:sp>
        <p:nvSpPr>
          <p:cNvPr id="6" name="Rectangle 2"/>
          <p:cNvSpPr>
            <a:spLocks noGrp="1" noChangeArrowheads="1"/>
          </p:cNvSpPr>
          <p:nvPr>
            <p:ph type="title"/>
          </p:nvPr>
        </p:nvSpPr>
        <p:spPr bwMode="auto">
          <a:xfrm>
            <a:off x="304800" y="228600"/>
            <a:ext cx="7467600" cy="838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dirty="0" smtClean="0">
                <a:solidFill>
                  <a:schemeClr val="tx1"/>
                </a:solidFill>
                <a:ea typeface="Geneva" pitchFamily="-110" charset="-128"/>
              </a:rPr>
              <a:t>Classes</a:t>
            </a:r>
          </a:p>
        </p:txBody>
      </p:sp>
    </p:spTree>
    <p:extLst>
      <p:ext uri="{BB962C8B-B14F-4D97-AF65-F5344CB8AC3E}">
        <p14:creationId xmlns:p14="http://schemas.microsoft.com/office/powerpoint/2010/main" val="1380359645"/>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xfrm>
            <a:off x="304800" y="228600"/>
            <a:ext cx="6934200" cy="990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dirty="0" smtClean="0">
                <a:solidFill>
                  <a:schemeClr val="tx1"/>
                </a:solidFill>
                <a:ea typeface="Geneva" pitchFamily="-110" charset="-128"/>
              </a:rPr>
              <a:t>Independence HS</a:t>
            </a:r>
          </a:p>
        </p:txBody>
      </p:sp>
      <p:sp>
        <p:nvSpPr>
          <p:cNvPr id="3" name="TextBox 2"/>
          <p:cNvSpPr txBox="1"/>
          <p:nvPr/>
        </p:nvSpPr>
        <p:spPr>
          <a:xfrm>
            <a:off x="381000" y="1066800"/>
            <a:ext cx="7086600" cy="1569660"/>
          </a:xfrm>
          <a:prstGeom prst="rect">
            <a:avLst/>
          </a:prstGeom>
          <a:noFill/>
        </p:spPr>
        <p:txBody>
          <a:bodyPr wrap="square" rtlCol="0">
            <a:spAutoFit/>
          </a:bodyPr>
          <a:lstStyle/>
          <a:p>
            <a:r>
              <a:rPr lang="en-US" sz="2400" b="1" dirty="0" smtClean="0"/>
              <a:t>Spring 2009: </a:t>
            </a:r>
          </a:p>
          <a:p>
            <a:r>
              <a:rPr lang="en-US" sz="2400" dirty="0" smtClean="0"/>
              <a:t>4 students in iSchool</a:t>
            </a:r>
          </a:p>
          <a:p>
            <a:r>
              <a:rPr lang="en-US" sz="2400" dirty="0" smtClean="0"/>
              <a:t>13 students in NCVPS</a:t>
            </a:r>
          </a:p>
          <a:p>
            <a:r>
              <a:rPr lang="en-US" sz="2400" dirty="0" smtClean="0"/>
              <a:t>0 LEO</a:t>
            </a:r>
            <a:endParaRPr lang="en-US" sz="2400" dirty="0"/>
          </a:p>
        </p:txBody>
      </p:sp>
      <p:sp>
        <p:nvSpPr>
          <p:cNvPr id="4" name="TextBox 3"/>
          <p:cNvSpPr txBox="1"/>
          <p:nvPr/>
        </p:nvSpPr>
        <p:spPr>
          <a:xfrm>
            <a:off x="381000" y="2667000"/>
            <a:ext cx="7086600" cy="1569660"/>
          </a:xfrm>
          <a:prstGeom prst="rect">
            <a:avLst/>
          </a:prstGeom>
          <a:noFill/>
        </p:spPr>
        <p:txBody>
          <a:bodyPr wrap="square" rtlCol="0">
            <a:spAutoFit/>
          </a:bodyPr>
          <a:lstStyle/>
          <a:p>
            <a:r>
              <a:rPr lang="en-US" sz="2400" b="1" dirty="0" smtClean="0"/>
              <a:t>Spring 2011: </a:t>
            </a:r>
          </a:p>
          <a:p>
            <a:r>
              <a:rPr lang="en-US" sz="2400" dirty="0" smtClean="0"/>
              <a:t>31 enrollments in iSchool</a:t>
            </a:r>
          </a:p>
          <a:p>
            <a:r>
              <a:rPr lang="en-US" sz="2400" dirty="0" smtClean="0"/>
              <a:t>463 enrollments in NCVPS</a:t>
            </a:r>
          </a:p>
          <a:p>
            <a:r>
              <a:rPr lang="en-US" sz="2400" dirty="0" smtClean="0"/>
              <a:t>35 LEO</a:t>
            </a:r>
            <a:endParaRPr lang="en-US" sz="2400" dirty="0"/>
          </a:p>
        </p:txBody>
      </p:sp>
      <p:sp>
        <p:nvSpPr>
          <p:cNvPr id="5" name="TextBox 4"/>
          <p:cNvSpPr txBox="1"/>
          <p:nvPr/>
        </p:nvSpPr>
        <p:spPr>
          <a:xfrm>
            <a:off x="457200" y="4267200"/>
            <a:ext cx="7086600" cy="1569660"/>
          </a:xfrm>
          <a:prstGeom prst="rect">
            <a:avLst/>
          </a:prstGeom>
          <a:noFill/>
        </p:spPr>
        <p:txBody>
          <a:bodyPr wrap="square" rtlCol="0">
            <a:spAutoFit/>
          </a:bodyPr>
          <a:lstStyle/>
          <a:p>
            <a:r>
              <a:rPr lang="en-US" sz="2400" b="1" dirty="0" smtClean="0"/>
              <a:t>Fall 2011: </a:t>
            </a:r>
          </a:p>
          <a:p>
            <a:r>
              <a:rPr lang="en-US" sz="2400" dirty="0" smtClean="0"/>
              <a:t>336 enrollments in NCVPS</a:t>
            </a:r>
          </a:p>
          <a:p>
            <a:r>
              <a:rPr lang="en-US" sz="2400" dirty="0" smtClean="0"/>
              <a:t>35 Community College</a:t>
            </a:r>
          </a:p>
          <a:p>
            <a:r>
              <a:rPr lang="en-US" sz="2400" dirty="0" smtClean="0"/>
              <a:t>LEO: Due to budget cuts, program was cancelled</a:t>
            </a:r>
            <a:endParaRPr lang="en-US" sz="2400" dirty="0"/>
          </a:p>
        </p:txBody>
      </p:sp>
    </p:spTree>
    <p:extLst>
      <p:ext uri="{BB962C8B-B14F-4D97-AF65-F5344CB8AC3E}">
        <p14:creationId xmlns:p14="http://schemas.microsoft.com/office/powerpoint/2010/main" val="2469857551"/>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152400" y="228600"/>
            <a:ext cx="7924800" cy="6858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chemeClr val="tx1"/>
                </a:solidFill>
                <a:effectLst/>
                <a:uLnTx/>
                <a:uFillTx/>
                <a:latin typeface="+mj-lt"/>
                <a:ea typeface="Geneva" pitchFamily="-110" charset="-128"/>
                <a:cs typeface="Geneva" pitchFamily="-107" charset="-128"/>
              </a:rPr>
              <a:t>A Tale of 3 Students</a:t>
            </a:r>
          </a:p>
        </p:txBody>
      </p:sp>
      <p:sp>
        <p:nvSpPr>
          <p:cNvPr id="4" name="TextBox 3"/>
          <p:cNvSpPr txBox="1"/>
          <p:nvPr/>
        </p:nvSpPr>
        <p:spPr>
          <a:xfrm>
            <a:off x="5257800" y="990600"/>
            <a:ext cx="2438400" cy="5181600"/>
          </a:xfrm>
          <a:prstGeom prst="rect">
            <a:avLst/>
          </a:prstGeom>
          <a:noFill/>
          <a:ln>
            <a:solidFill>
              <a:schemeClr val="bg1">
                <a:lumMod val="65000"/>
              </a:schemeClr>
            </a:solidFill>
          </a:ln>
        </p:spPr>
        <p:txBody>
          <a:bodyPr wrap="square" rtlCol="0">
            <a:spAutoFit/>
          </a:bodyPr>
          <a:lstStyle/>
          <a:p>
            <a:pPr algn="ctr"/>
            <a:r>
              <a:rPr lang="en-US" sz="2800" dirty="0" smtClean="0"/>
              <a:t>Student C</a:t>
            </a:r>
          </a:p>
          <a:p>
            <a:endParaRPr lang="en-US" sz="1600" dirty="0" smtClean="0"/>
          </a:p>
          <a:p>
            <a:pPr>
              <a:buFont typeface="Arial" pitchFamily="34" charset="0"/>
              <a:buChar char="•"/>
            </a:pPr>
            <a:r>
              <a:rPr lang="en-US" sz="1600" dirty="0" smtClean="0"/>
              <a:t>Immigrant (Russia)</a:t>
            </a:r>
          </a:p>
          <a:p>
            <a:pPr>
              <a:buFont typeface="Arial" pitchFamily="34" charset="0"/>
              <a:buChar char="•"/>
            </a:pPr>
            <a:r>
              <a:rPr lang="en-US" sz="1600" dirty="0" smtClean="0"/>
              <a:t>Average Student</a:t>
            </a:r>
          </a:p>
          <a:p>
            <a:pPr>
              <a:buFont typeface="Arial" pitchFamily="34" charset="0"/>
              <a:buChar char="•"/>
            </a:pPr>
            <a:r>
              <a:rPr lang="en-US" sz="1600" dirty="0" smtClean="0"/>
              <a:t>Teacher recognized potential</a:t>
            </a:r>
          </a:p>
          <a:p>
            <a:pPr>
              <a:buFont typeface="Arial" pitchFamily="34" charset="0"/>
              <a:buChar char="•"/>
            </a:pPr>
            <a:r>
              <a:rPr lang="en-US" sz="1600" dirty="0" smtClean="0"/>
              <a:t>Graduated with 30 hours college credit</a:t>
            </a:r>
          </a:p>
          <a:p>
            <a:pPr>
              <a:buFont typeface="Arial" pitchFamily="34" charset="0"/>
              <a:buChar char="•"/>
            </a:pPr>
            <a:r>
              <a:rPr lang="en-US" sz="1600" dirty="0" smtClean="0"/>
              <a:t>Parents were unemployed and could not have afforded college otherwise</a:t>
            </a:r>
          </a:p>
          <a:p>
            <a:pPr>
              <a:buFont typeface="Arial" pitchFamily="34" charset="0"/>
              <a:buChar char="•"/>
            </a:pPr>
            <a:r>
              <a:rPr lang="en-US" sz="1600" dirty="0" smtClean="0"/>
              <a:t>Received scholarship to Wingate University</a:t>
            </a:r>
          </a:p>
          <a:p>
            <a:pPr>
              <a:buFont typeface="Arial" pitchFamily="34" charset="0"/>
              <a:buChar char="•"/>
            </a:pPr>
            <a:r>
              <a:rPr lang="en-US" sz="1600" dirty="0" smtClean="0"/>
              <a:t>Is attending </a:t>
            </a:r>
            <a:r>
              <a:rPr lang="en-US" sz="1600" dirty="0"/>
              <a:t>W</a:t>
            </a:r>
            <a:r>
              <a:rPr lang="en-US" sz="1600" dirty="0" smtClean="0"/>
              <a:t>ingate this year</a:t>
            </a:r>
          </a:p>
          <a:p>
            <a:pPr>
              <a:buFont typeface="Arial" pitchFamily="34" charset="0"/>
              <a:buChar char="•"/>
            </a:pPr>
            <a:endParaRPr lang="en-US" dirty="0"/>
          </a:p>
          <a:p>
            <a:pPr>
              <a:buFont typeface="Arial" pitchFamily="34" charset="0"/>
              <a:buChar char="•"/>
            </a:pPr>
            <a:endParaRPr lang="en-US" dirty="0"/>
          </a:p>
          <a:p>
            <a:endParaRPr lang="en-US" dirty="0"/>
          </a:p>
        </p:txBody>
      </p:sp>
      <p:sp>
        <p:nvSpPr>
          <p:cNvPr id="5" name="TextBox 4"/>
          <p:cNvSpPr txBox="1"/>
          <p:nvPr/>
        </p:nvSpPr>
        <p:spPr>
          <a:xfrm>
            <a:off x="2743200" y="990600"/>
            <a:ext cx="2438400" cy="5105400"/>
          </a:xfrm>
          <a:prstGeom prst="rect">
            <a:avLst/>
          </a:prstGeom>
          <a:noFill/>
          <a:ln>
            <a:solidFill>
              <a:schemeClr val="bg1">
                <a:lumMod val="65000"/>
              </a:schemeClr>
            </a:solidFill>
          </a:ln>
        </p:spPr>
        <p:txBody>
          <a:bodyPr wrap="square" rtlCol="0">
            <a:spAutoFit/>
          </a:bodyPr>
          <a:lstStyle/>
          <a:p>
            <a:pPr algn="ctr"/>
            <a:r>
              <a:rPr lang="en-US" sz="2800" dirty="0" smtClean="0"/>
              <a:t>Student B</a:t>
            </a:r>
          </a:p>
          <a:p>
            <a:pPr algn="ctr"/>
            <a:endParaRPr lang="en-US" sz="1650" dirty="0"/>
          </a:p>
          <a:p>
            <a:pPr>
              <a:buFont typeface="Arial" pitchFamily="34" charset="0"/>
              <a:buChar char="•"/>
            </a:pPr>
            <a:r>
              <a:rPr lang="en-US" sz="1650" dirty="0" smtClean="0"/>
              <a:t>23 foster placements</a:t>
            </a:r>
          </a:p>
          <a:p>
            <a:pPr>
              <a:buFont typeface="Arial" pitchFamily="34" charset="0"/>
              <a:buChar char="•"/>
            </a:pPr>
            <a:r>
              <a:rPr lang="en-US" sz="1650" dirty="0" smtClean="0"/>
              <a:t>Teacher recognized potential</a:t>
            </a:r>
          </a:p>
          <a:p>
            <a:pPr>
              <a:buFont typeface="Arial" pitchFamily="34" charset="0"/>
              <a:buChar char="•"/>
            </a:pPr>
            <a:r>
              <a:rPr lang="en-US" sz="1650" dirty="0" smtClean="0"/>
              <a:t>15 hours of college credit earned</a:t>
            </a:r>
          </a:p>
          <a:p>
            <a:pPr>
              <a:buFont typeface="Arial" pitchFamily="34" charset="0"/>
              <a:buChar char="•"/>
            </a:pPr>
            <a:r>
              <a:rPr lang="en-US" sz="1650" dirty="0" smtClean="0"/>
              <a:t>3 Advanced Placement classes through NCVPS</a:t>
            </a:r>
          </a:p>
          <a:p>
            <a:pPr>
              <a:buFont typeface="Arial" pitchFamily="34" charset="0"/>
              <a:buChar char="•"/>
            </a:pPr>
            <a:r>
              <a:rPr lang="en-US" sz="1650" dirty="0" smtClean="0"/>
              <a:t>Despite many moves she remains competitive in classes (online access 24/7)</a:t>
            </a:r>
          </a:p>
          <a:p>
            <a:pPr>
              <a:buFont typeface="Arial" pitchFamily="34" charset="0"/>
              <a:buChar char="•"/>
            </a:pPr>
            <a:r>
              <a:rPr lang="en-US" sz="1650" dirty="0" smtClean="0"/>
              <a:t>Horatio Alger Scholarship winner</a:t>
            </a:r>
          </a:p>
          <a:p>
            <a:pPr>
              <a:buFont typeface="Arial" pitchFamily="34" charset="0"/>
              <a:buChar char="•"/>
            </a:pPr>
            <a:r>
              <a:rPr lang="en-US" sz="1650" dirty="0" smtClean="0"/>
              <a:t>Recognized as a Dell Scholar</a:t>
            </a:r>
          </a:p>
          <a:p>
            <a:pPr>
              <a:buFont typeface="Arial" pitchFamily="34" charset="0"/>
              <a:buChar char="•"/>
            </a:pPr>
            <a:r>
              <a:rPr lang="en-US" sz="1650" dirty="0" smtClean="0"/>
              <a:t>Will be attending college in the fall</a:t>
            </a:r>
            <a:endParaRPr lang="en-US" sz="1650" dirty="0"/>
          </a:p>
        </p:txBody>
      </p:sp>
      <p:sp>
        <p:nvSpPr>
          <p:cNvPr id="6" name="TextBox 5"/>
          <p:cNvSpPr txBox="1"/>
          <p:nvPr/>
        </p:nvSpPr>
        <p:spPr>
          <a:xfrm>
            <a:off x="228600" y="990600"/>
            <a:ext cx="2362200" cy="5201424"/>
          </a:xfrm>
          <a:prstGeom prst="rect">
            <a:avLst/>
          </a:prstGeom>
          <a:noFill/>
          <a:ln>
            <a:solidFill>
              <a:schemeClr val="bg1">
                <a:lumMod val="65000"/>
              </a:schemeClr>
            </a:solidFill>
          </a:ln>
        </p:spPr>
        <p:txBody>
          <a:bodyPr wrap="square" rtlCol="0">
            <a:spAutoFit/>
          </a:bodyPr>
          <a:lstStyle/>
          <a:p>
            <a:pPr algn="ctr"/>
            <a:r>
              <a:rPr lang="en-US" sz="2800" dirty="0" smtClean="0"/>
              <a:t>Student A</a:t>
            </a:r>
          </a:p>
          <a:p>
            <a:endParaRPr lang="en-US" sz="1600" dirty="0" smtClean="0"/>
          </a:p>
          <a:p>
            <a:pPr>
              <a:buFont typeface="Arial" pitchFamily="34" charset="0"/>
              <a:buChar char="•"/>
            </a:pPr>
            <a:r>
              <a:rPr lang="en-US" sz="1600" dirty="0" smtClean="0"/>
              <a:t>Identified gifted student</a:t>
            </a:r>
          </a:p>
          <a:p>
            <a:pPr>
              <a:buFont typeface="Arial" pitchFamily="34" charset="0"/>
              <a:buChar char="•"/>
            </a:pPr>
            <a:r>
              <a:rPr lang="en-US" sz="1600" dirty="0" smtClean="0"/>
              <a:t>Daughter of teen mom/drug addict father</a:t>
            </a:r>
          </a:p>
          <a:p>
            <a:pPr>
              <a:buFont typeface="Arial" pitchFamily="34" charset="0"/>
              <a:buChar char="•"/>
            </a:pPr>
            <a:r>
              <a:rPr lang="en-US" sz="1600" dirty="0" smtClean="0"/>
              <a:t>Responsible for parenting duties of sibling</a:t>
            </a:r>
          </a:p>
          <a:p>
            <a:pPr>
              <a:buFont typeface="Arial" pitchFamily="34" charset="0"/>
              <a:buChar char="•"/>
            </a:pPr>
            <a:r>
              <a:rPr lang="en-US" sz="1600" dirty="0" smtClean="0"/>
              <a:t>Attempted suicide and was in facility for a semester</a:t>
            </a:r>
          </a:p>
          <a:p>
            <a:pPr>
              <a:buFont typeface="Arial" pitchFamily="34" charset="0"/>
              <a:buChar char="•"/>
            </a:pPr>
            <a:r>
              <a:rPr lang="en-US" sz="1600" dirty="0" smtClean="0"/>
              <a:t>Planning to drop out of school</a:t>
            </a:r>
          </a:p>
          <a:p>
            <a:pPr>
              <a:buFont typeface="Arial" pitchFamily="34" charset="0"/>
              <a:buChar char="•"/>
            </a:pPr>
            <a:r>
              <a:rPr lang="en-US" sz="1600" dirty="0" smtClean="0"/>
              <a:t>Only reason she returned to campus was the promise to take all of her classes -save1- online</a:t>
            </a:r>
          </a:p>
          <a:p>
            <a:pPr>
              <a:buFont typeface="Arial" pitchFamily="34" charset="0"/>
              <a:buChar char="•"/>
            </a:pPr>
            <a:r>
              <a:rPr lang="en-US" sz="1600" dirty="0" smtClean="0"/>
              <a:t>She will graduate in June 2011</a:t>
            </a:r>
            <a:endParaRPr lang="en-US" dirty="0"/>
          </a:p>
        </p:txBody>
      </p:sp>
    </p:spTree>
    <p:extLst>
      <p:ext uri="{BB962C8B-B14F-4D97-AF65-F5344CB8AC3E}">
        <p14:creationId xmlns:p14="http://schemas.microsoft.com/office/powerpoint/2010/main" val="1870159914"/>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457200" y="1219200"/>
            <a:ext cx="7010400" cy="4431983"/>
          </a:xfrm>
          <a:prstGeom prst="rect">
            <a:avLst/>
          </a:prstGeom>
          <a:noFill/>
        </p:spPr>
        <p:txBody>
          <a:bodyPr wrap="square" rtlCol="0">
            <a:spAutoFit/>
          </a:bodyPr>
          <a:lstStyle/>
          <a:p>
            <a:pPr>
              <a:buFont typeface="Arial" pitchFamily="34" charset="0"/>
              <a:buChar char="•"/>
            </a:pPr>
            <a:r>
              <a:rPr lang="en-US" sz="2400" dirty="0" smtClean="0"/>
              <a:t>Blended classes ensure success for many types of students</a:t>
            </a:r>
          </a:p>
          <a:p>
            <a:pPr>
              <a:buFont typeface="Arial" pitchFamily="34" charset="0"/>
              <a:buChar char="•"/>
            </a:pPr>
            <a:r>
              <a:rPr lang="en-US" sz="2400" dirty="0" smtClean="0"/>
              <a:t>The success of the blended environment is </a:t>
            </a:r>
            <a:r>
              <a:rPr lang="en-US" sz="2400" dirty="0" smtClean="0"/>
              <a:t>dependent </a:t>
            </a:r>
            <a:r>
              <a:rPr lang="en-US" sz="2400" dirty="0" smtClean="0"/>
              <a:t>on strong face-to-face teachers</a:t>
            </a:r>
          </a:p>
          <a:p>
            <a:pPr>
              <a:buFont typeface="Arial" pitchFamily="34" charset="0"/>
              <a:buChar char="•"/>
            </a:pPr>
            <a:r>
              <a:rPr lang="en-US" sz="2400" dirty="0" smtClean="0"/>
              <a:t>Ongoing, strategic professional development is required</a:t>
            </a:r>
          </a:p>
          <a:p>
            <a:pPr>
              <a:buFont typeface="Arial" pitchFamily="34" charset="0"/>
              <a:buChar char="•"/>
            </a:pPr>
            <a:r>
              <a:rPr lang="en-US" sz="2400" dirty="0" smtClean="0"/>
              <a:t>The online world creates opportunities for </a:t>
            </a:r>
            <a:r>
              <a:rPr lang="en-US" sz="2400" b="1" u="sng" dirty="0" smtClean="0"/>
              <a:t>personalized</a:t>
            </a:r>
            <a:r>
              <a:rPr lang="en-US" sz="2400" dirty="0" smtClean="0"/>
              <a:t> education</a:t>
            </a:r>
          </a:p>
          <a:p>
            <a:pPr>
              <a:buFont typeface="Arial" pitchFamily="34" charset="0"/>
              <a:buChar char="•"/>
            </a:pPr>
            <a:r>
              <a:rPr lang="en-US" sz="2400" dirty="0" smtClean="0"/>
              <a:t>Social networking and mobile devices will become increasingly crucial in meeting student needs</a:t>
            </a:r>
          </a:p>
          <a:p>
            <a:endParaRPr lang="en-US" dirty="0"/>
          </a:p>
        </p:txBody>
      </p:sp>
      <p:sp>
        <p:nvSpPr>
          <p:cNvPr id="6" name="Rectangle 2"/>
          <p:cNvSpPr>
            <a:spLocks noGrp="1" noChangeArrowheads="1"/>
          </p:cNvSpPr>
          <p:nvPr>
            <p:ph type="title"/>
          </p:nvPr>
        </p:nvSpPr>
        <p:spPr bwMode="auto">
          <a:xfrm>
            <a:off x="304800" y="228600"/>
            <a:ext cx="7467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dirty="0" smtClean="0">
                <a:solidFill>
                  <a:schemeClr val="tx1"/>
                </a:solidFill>
                <a:ea typeface="Geneva" pitchFamily="-110" charset="-128"/>
              </a:rPr>
              <a:t>What CMS has learned</a:t>
            </a:r>
          </a:p>
        </p:txBody>
      </p:sp>
    </p:spTree>
    <p:extLst>
      <p:ext uri="{BB962C8B-B14F-4D97-AF65-F5344CB8AC3E}">
        <p14:creationId xmlns:p14="http://schemas.microsoft.com/office/powerpoint/2010/main" val="4025004497"/>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0" y="-152400"/>
            <a:ext cx="9144000" cy="1437736"/>
          </a:xfrm>
        </p:spPr>
        <p:txBody>
          <a:bodyPr/>
          <a:lstStyle/>
          <a:p>
            <a:pPr eaLnBrk="1" hangingPunct="1">
              <a:spcAft>
                <a:spcPts val="600"/>
              </a:spcAft>
            </a:pPr>
            <a:r>
              <a:rPr lang="en-US" b="1" dirty="0" smtClean="0">
                <a:solidFill>
                  <a:srgbClr val="FFFF00"/>
                </a:solidFill>
                <a:latin typeface="Arial" charset="0"/>
                <a:cs typeface="Arial" charset="0"/>
              </a:rPr>
              <a:t>Adversity: </a:t>
            </a:r>
            <a:r>
              <a:rPr lang="en-US" sz="3000" b="1" dirty="0" smtClean="0">
                <a:solidFill>
                  <a:srgbClr val="FFFF00"/>
                </a:solidFill>
                <a:latin typeface="Arial" charset="0"/>
                <a:cs typeface="Arial" charset="0"/>
              </a:rPr>
              <a:t/>
            </a:r>
            <a:br>
              <a:rPr lang="en-US" sz="3000" b="1" dirty="0" smtClean="0">
                <a:solidFill>
                  <a:srgbClr val="FFFF00"/>
                </a:solidFill>
                <a:latin typeface="Arial" charset="0"/>
                <a:cs typeface="Arial" charset="0"/>
              </a:rPr>
            </a:br>
            <a:r>
              <a:rPr lang="en-US" sz="3000" b="1" dirty="0" smtClean="0">
                <a:solidFill>
                  <a:srgbClr val="FFFF00"/>
                </a:solidFill>
                <a:latin typeface="Arial" charset="0"/>
                <a:cs typeface="Arial" charset="0"/>
              </a:rPr>
              <a:t>Challenges in America’s K-12 Education System</a:t>
            </a:r>
          </a:p>
        </p:txBody>
      </p:sp>
      <p:sp>
        <p:nvSpPr>
          <p:cNvPr id="2" name="Content Placeholder 1"/>
          <p:cNvSpPr>
            <a:spLocks noGrp="1"/>
          </p:cNvSpPr>
          <p:nvPr>
            <p:ph idx="1"/>
          </p:nvPr>
        </p:nvSpPr>
        <p:spPr>
          <a:xfrm>
            <a:off x="685800" y="1752600"/>
            <a:ext cx="7772400" cy="4114800"/>
          </a:xfrm>
        </p:spPr>
        <p:txBody>
          <a:bodyPr/>
          <a:lstStyle/>
          <a:p>
            <a:pPr algn="ctr" eaLnBrk="1" hangingPunct="1">
              <a:spcBef>
                <a:spcPts val="0"/>
              </a:spcBef>
              <a:spcAft>
                <a:spcPts val="1200"/>
              </a:spcAft>
              <a:buFontTx/>
              <a:buNone/>
              <a:defRPr/>
            </a:pPr>
            <a:r>
              <a:rPr lang="en-US" sz="4000" b="1" i="1" dirty="0">
                <a:solidFill>
                  <a:srgbClr val="FFFF00"/>
                </a:solidFill>
                <a:cs typeface="Times New Roman" pitchFamily="18" charset="0"/>
              </a:rPr>
              <a:t>Three </a:t>
            </a:r>
            <a:r>
              <a:rPr lang="en-US" sz="4000" b="1" i="1" dirty="0" smtClean="0">
                <a:solidFill>
                  <a:srgbClr val="FFFF00"/>
                </a:solidFill>
                <a:cs typeface="Times New Roman" pitchFamily="18" charset="0"/>
              </a:rPr>
              <a:t>Crises</a:t>
            </a:r>
            <a:r>
              <a:rPr lang="en-US" sz="4000" b="1" i="1" dirty="0">
                <a:solidFill>
                  <a:srgbClr val="FFFF00"/>
                </a:solidFill>
                <a:cs typeface="Times New Roman" pitchFamily="18" charset="0"/>
              </a:rPr>
              <a:t>:</a:t>
            </a:r>
            <a:endParaRPr lang="en-US" sz="4000" dirty="0">
              <a:solidFill>
                <a:schemeClr val="folHlink"/>
              </a:solidFill>
              <a:cs typeface="Times New Roman" pitchFamily="18" charset="0"/>
            </a:endParaRPr>
          </a:p>
          <a:p>
            <a:pPr marL="514350" indent="-514350" eaLnBrk="1" hangingPunct="1">
              <a:spcBef>
                <a:spcPts val="0"/>
              </a:spcBef>
              <a:spcAft>
                <a:spcPts val="1200"/>
              </a:spcAft>
              <a:buFont typeface="+mj-lt"/>
              <a:buAutoNum type="arabicPeriod"/>
              <a:defRPr/>
            </a:pPr>
            <a:r>
              <a:rPr lang="en-US" sz="4000" dirty="0">
                <a:solidFill>
                  <a:schemeClr val="bg1"/>
                </a:solidFill>
                <a:cs typeface="Times New Roman" pitchFamily="18" charset="0"/>
              </a:rPr>
              <a:t>Rollercoaster Revenues</a:t>
            </a:r>
          </a:p>
          <a:p>
            <a:pPr marL="514350" indent="-514350" eaLnBrk="1" hangingPunct="1">
              <a:spcBef>
                <a:spcPts val="0"/>
              </a:spcBef>
              <a:spcAft>
                <a:spcPts val="1200"/>
              </a:spcAft>
              <a:buFont typeface="+mj-lt"/>
              <a:buAutoNum type="arabicPeriod"/>
              <a:defRPr/>
            </a:pPr>
            <a:r>
              <a:rPr lang="en-US" sz="4000" dirty="0">
                <a:solidFill>
                  <a:schemeClr val="bg1"/>
                </a:solidFill>
                <a:cs typeface="Times New Roman" pitchFamily="18" charset="0"/>
              </a:rPr>
              <a:t>Teaching Troubles </a:t>
            </a:r>
          </a:p>
          <a:p>
            <a:pPr marL="514350" indent="-514350" eaLnBrk="1" hangingPunct="1">
              <a:spcBef>
                <a:spcPts val="0"/>
              </a:spcBef>
              <a:spcAft>
                <a:spcPts val="1200"/>
              </a:spcAft>
              <a:buFont typeface="+mj-lt"/>
              <a:buAutoNum type="arabicPeriod"/>
              <a:defRPr/>
            </a:pPr>
            <a:r>
              <a:rPr lang="en-US" sz="4000" dirty="0" smtClean="0">
                <a:solidFill>
                  <a:schemeClr val="bg1"/>
                </a:solidFill>
                <a:cs typeface="Times New Roman" pitchFamily="18" charset="0"/>
              </a:rPr>
              <a:t>Abysmal Achievement</a:t>
            </a:r>
            <a:endParaRPr lang="en-US" sz="4000" dirty="0"/>
          </a:p>
        </p:txBody>
      </p:sp>
      <p:sp>
        <p:nvSpPr>
          <p:cNvPr id="4100" name="Line 3"/>
          <p:cNvSpPr>
            <a:spLocks noChangeShapeType="1"/>
          </p:cNvSpPr>
          <p:nvPr/>
        </p:nvSpPr>
        <p:spPr bwMode="auto">
          <a:xfrm>
            <a:off x="6350" y="6169025"/>
            <a:ext cx="9144000" cy="0"/>
          </a:xfrm>
          <a:prstGeom prst="line">
            <a:avLst/>
          </a:prstGeom>
          <a:noFill/>
          <a:ln w="25400">
            <a:solidFill>
              <a:srgbClr val="A3BD0B"/>
            </a:solidFill>
            <a:round/>
            <a:headEnd/>
            <a:tailEnd/>
          </a:ln>
        </p:spPr>
        <p:txBody>
          <a:bodyPr wrap="none" anchor="ctr"/>
          <a:lstStyle/>
          <a:p>
            <a:endParaRPr lang="en-US"/>
          </a:p>
        </p:txBody>
      </p:sp>
      <p:sp>
        <p:nvSpPr>
          <p:cNvPr id="4101" name="Line 4"/>
          <p:cNvSpPr>
            <a:spLocks noChangeShapeType="1"/>
          </p:cNvSpPr>
          <p:nvPr/>
        </p:nvSpPr>
        <p:spPr bwMode="auto">
          <a:xfrm>
            <a:off x="0" y="671513"/>
            <a:ext cx="9144000" cy="0"/>
          </a:xfrm>
          <a:prstGeom prst="line">
            <a:avLst/>
          </a:prstGeom>
          <a:noFill/>
          <a:ln w="25400">
            <a:solidFill>
              <a:srgbClr val="FF8500"/>
            </a:solidFill>
            <a:round/>
            <a:headEnd/>
            <a:tailEnd/>
          </a:ln>
        </p:spPr>
        <p:txBody>
          <a:bodyPr wrap="none" anchor="ctr"/>
          <a:lstStyle/>
          <a:p>
            <a:endParaRPr lang="en-US"/>
          </a:p>
        </p:txBody>
      </p:sp>
      <p:pic>
        <p:nvPicPr>
          <p:cNvPr id="4102" name="Picture 5"/>
          <p:cNvPicPr>
            <a:picLocks noChangeAspect="1" noChangeArrowheads="1"/>
          </p:cNvPicPr>
          <p:nvPr/>
        </p:nvPicPr>
        <p:blipFill>
          <a:blip r:embed="rId3" cstate="print"/>
          <a:srcRect/>
          <a:stretch>
            <a:fillRect/>
          </a:stretch>
        </p:blipFill>
        <p:spPr bwMode="auto">
          <a:xfrm>
            <a:off x="0" y="6172200"/>
            <a:ext cx="9148763" cy="685800"/>
          </a:xfrm>
          <a:prstGeom prst="rect">
            <a:avLst/>
          </a:prstGeom>
          <a:noFill/>
          <a:ln w="9525">
            <a:noFill/>
            <a:miter lim="800000"/>
            <a:headEnd/>
            <a:tailEnd/>
          </a:ln>
        </p:spPr>
      </p:pic>
      <p:sp>
        <p:nvSpPr>
          <p:cNvPr id="4103" name="Line 6"/>
          <p:cNvSpPr>
            <a:spLocks noChangeShapeType="1"/>
          </p:cNvSpPr>
          <p:nvPr/>
        </p:nvSpPr>
        <p:spPr bwMode="auto">
          <a:xfrm>
            <a:off x="0" y="6156325"/>
            <a:ext cx="9144000" cy="0"/>
          </a:xfrm>
          <a:prstGeom prst="line">
            <a:avLst/>
          </a:prstGeom>
          <a:noFill/>
          <a:ln w="25400">
            <a:solidFill>
              <a:srgbClr val="A3BD0B"/>
            </a:solidFill>
            <a:round/>
            <a:headEnd/>
            <a:tailEnd/>
          </a:ln>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bwMode="auto">
          <a:xfrm>
            <a:off x="304800" y="228600"/>
            <a:ext cx="7467600" cy="1371600"/>
          </a:xfrm>
          <a:noFill/>
          <a:ln>
            <a:miter lim="800000"/>
            <a:headEnd/>
            <a:tailEnd/>
          </a:ln>
        </p:spPr>
        <p:txBody>
          <a:bodyPr vert="horz" wrap="square" lIns="91440" tIns="45720" rIns="91440" bIns="45720" numCol="1" anchor="t" anchorCtr="0" compatLnSpc="1">
            <a:prstTxWarp prst="textNoShape">
              <a:avLst/>
            </a:prstTxWarp>
          </a:bodyPr>
          <a:lstStyle/>
          <a:p>
            <a:r>
              <a:rPr lang="en-US" b="1" i="1" dirty="0" smtClean="0">
                <a:solidFill>
                  <a:schemeClr val="tx1"/>
                </a:solidFill>
              </a:rPr>
              <a:t>e</a:t>
            </a:r>
            <a:r>
              <a:rPr lang="en-US" b="1" dirty="0" smtClean="0">
                <a:solidFill>
                  <a:schemeClr val="tx1"/>
                </a:solidFill>
              </a:rPr>
              <a:t>-Learning Academy, </a:t>
            </a:r>
            <a:r>
              <a:rPr lang="en-US" sz="6000" b="1" dirty="0" smtClean="0">
                <a:solidFill>
                  <a:schemeClr val="tx1"/>
                </a:solidFill>
              </a:rPr>
              <a:t/>
            </a:r>
            <a:br>
              <a:rPr lang="en-US" sz="6000" b="1" dirty="0" smtClean="0">
                <a:solidFill>
                  <a:schemeClr val="tx1"/>
                </a:solidFill>
              </a:rPr>
            </a:br>
            <a:r>
              <a:rPr lang="en-US" sz="2400" b="1" dirty="0" smtClean="0">
                <a:solidFill>
                  <a:schemeClr val="tx1"/>
                </a:solidFill>
              </a:rPr>
              <a:t>a program of the Performance Learning Center</a:t>
            </a:r>
            <a:endParaRPr lang="en-US" sz="2400" b="1" dirty="0" smtClean="0">
              <a:solidFill>
                <a:schemeClr val="tx1"/>
              </a:solidFill>
              <a:ea typeface="Geneva" pitchFamily="-110" charset="-128"/>
            </a:endParaRPr>
          </a:p>
        </p:txBody>
      </p:sp>
      <p:sp>
        <p:nvSpPr>
          <p:cNvPr id="4" name="TextBox 3"/>
          <p:cNvSpPr txBox="1"/>
          <p:nvPr/>
        </p:nvSpPr>
        <p:spPr>
          <a:xfrm>
            <a:off x="381000" y="1752600"/>
            <a:ext cx="7315200" cy="3416320"/>
          </a:xfrm>
          <a:prstGeom prst="rect">
            <a:avLst/>
          </a:prstGeom>
          <a:noFill/>
        </p:spPr>
        <p:txBody>
          <a:bodyPr wrap="square" rtlCol="0">
            <a:spAutoFit/>
          </a:bodyPr>
          <a:lstStyle/>
          <a:p>
            <a:pPr>
              <a:buFont typeface="Arial" pitchFamily="34" charset="0"/>
              <a:buChar char="•"/>
            </a:pPr>
            <a:r>
              <a:rPr lang="en-US" sz="3200" dirty="0" smtClean="0"/>
              <a:t>Pilot Fall 2011-16 students</a:t>
            </a:r>
          </a:p>
          <a:p>
            <a:pPr>
              <a:buFont typeface="Courier New" pitchFamily="49" charset="0"/>
              <a:buChar char="o"/>
            </a:pPr>
            <a:r>
              <a:rPr lang="en-US" sz="2400" dirty="0" smtClean="0"/>
              <a:t> projected 50 students spring 2012; 125 fall 2012</a:t>
            </a:r>
          </a:p>
          <a:p>
            <a:pPr>
              <a:buFont typeface="Arial" pitchFamily="34" charset="0"/>
              <a:buChar char="•"/>
            </a:pPr>
            <a:r>
              <a:rPr lang="en-US" sz="3200" dirty="0" smtClean="0"/>
              <a:t>Students may take100% of their </a:t>
            </a:r>
          </a:p>
          <a:p>
            <a:r>
              <a:rPr lang="en-US" sz="3200" dirty="0" smtClean="0"/>
              <a:t>     classes online</a:t>
            </a:r>
          </a:p>
          <a:p>
            <a:pPr>
              <a:buFont typeface="Arial" pitchFamily="34" charset="0"/>
              <a:buChar char="•"/>
            </a:pPr>
            <a:r>
              <a:rPr lang="en-US" sz="3200" dirty="0" smtClean="0"/>
              <a:t>Provide opportunities for early 	graduation/cohort graduation</a:t>
            </a:r>
          </a:p>
          <a:p>
            <a:pPr>
              <a:buFont typeface="Arial" pitchFamily="34" charset="0"/>
              <a:buChar char="•"/>
            </a:pPr>
            <a:r>
              <a:rPr lang="en-US" sz="3200" dirty="0" smtClean="0"/>
              <a:t>Provide face-to-face support</a:t>
            </a:r>
          </a:p>
        </p:txBody>
      </p:sp>
    </p:spTree>
    <p:extLst>
      <p:ext uri="{BB962C8B-B14F-4D97-AF65-F5344CB8AC3E}">
        <p14:creationId xmlns:p14="http://schemas.microsoft.com/office/powerpoint/2010/main" val="1428900112"/>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52400" y="152400"/>
            <a:ext cx="2971800" cy="3352800"/>
          </a:xfrm>
        </p:spPr>
        <p:txBody>
          <a:bodyPr/>
          <a:lstStyle/>
          <a:p>
            <a:pPr algn="ctr" eaLnBrk="1" hangingPunct="1">
              <a:defRPr/>
            </a:pPr>
            <a:r>
              <a:rPr lang="en-US" sz="6000" dirty="0" smtClean="0">
                <a:latin typeface="Bookman Old Style" pitchFamily="18" charset="0"/>
              </a:rPr>
              <a:t>Valley </a:t>
            </a:r>
            <a:br>
              <a:rPr lang="en-US" sz="6000" dirty="0" smtClean="0">
                <a:latin typeface="Bookman Old Style" pitchFamily="18" charset="0"/>
              </a:rPr>
            </a:br>
            <a:r>
              <a:rPr lang="en-US" sz="6000" dirty="0" smtClean="0">
                <a:latin typeface="Bookman Old Style" pitchFamily="18" charset="0"/>
              </a:rPr>
              <a:t>High </a:t>
            </a:r>
            <a:br>
              <a:rPr lang="en-US" sz="6000" dirty="0" smtClean="0">
                <a:latin typeface="Bookman Old Style" pitchFamily="18" charset="0"/>
              </a:rPr>
            </a:br>
            <a:r>
              <a:rPr lang="en-US" sz="6000" dirty="0" smtClean="0">
                <a:latin typeface="Bookman Old Style" pitchFamily="18" charset="0"/>
              </a:rPr>
              <a:t>School</a:t>
            </a:r>
          </a:p>
        </p:txBody>
      </p:sp>
      <p:sp>
        <p:nvSpPr>
          <p:cNvPr id="3075" name="Rectangle 3"/>
          <p:cNvSpPr>
            <a:spLocks noGrp="1" noChangeArrowheads="1"/>
          </p:cNvSpPr>
          <p:nvPr>
            <p:ph type="subTitle" idx="1"/>
          </p:nvPr>
        </p:nvSpPr>
        <p:spPr>
          <a:xfrm>
            <a:off x="0" y="3962400"/>
            <a:ext cx="4343400" cy="2598738"/>
          </a:xfrm>
        </p:spPr>
        <p:txBody>
          <a:bodyPr/>
          <a:lstStyle/>
          <a:p>
            <a:pPr algn="ctr" eaLnBrk="1" hangingPunct="1">
              <a:lnSpc>
                <a:spcPct val="150000"/>
              </a:lnSpc>
              <a:defRPr/>
            </a:pPr>
            <a:r>
              <a:rPr lang="en-US" sz="2800" smtClean="0"/>
              <a:t>A High Achieving Exemplary -Turnaround School 2008-09</a:t>
            </a:r>
            <a:endParaRPr lang="uk-UA" sz="2800" smtClean="0"/>
          </a:p>
        </p:txBody>
      </p:sp>
    </p:spTree>
    <p:extLst>
      <p:ext uri="{BB962C8B-B14F-4D97-AF65-F5344CB8AC3E}">
        <p14:creationId xmlns:p14="http://schemas.microsoft.com/office/powerpoint/2010/main" val="131759275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ChangeArrowheads="1"/>
          </p:cNvSpPr>
          <p:nvPr>
            <p:ph idx="1"/>
          </p:nvPr>
        </p:nvSpPr>
        <p:spPr>
          <a:xfrm>
            <a:off x="755650" y="1412875"/>
            <a:ext cx="8083550" cy="4759325"/>
          </a:xfrm>
        </p:spPr>
        <p:txBody>
          <a:bodyPr/>
          <a:lstStyle/>
          <a:p>
            <a:pPr eaLnBrk="1" hangingPunct="1">
              <a:lnSpc>
                <a:spcPct val="150000"/>
              </a:lnSpc>
            </a:pPr>
            <a:r>
              <a:rPr lang="en-US" smtClean="0"/>
              <a:t>Comprehensive Urban High School (9-12) </a:t>
            </a:r>
          </a:p>
          <a:p>
            <a:pPr eaLnBrk="1" hangingPunct="1">
              <a:lnSpc>
                <a:spcPct val="150000"/>
              </a:lnSpc>
            </a:pPr>
            <a:r>
              <a:rPr lang="en-US" smtClean="0"/>
              <a:t>CCSD – 5</a:t>
            </a:r>
            <a:r>
              <a:rPr lang="en-US" baseline="30000" smtClean="0"/>
              <a:t>th</a:t>
            </a:r>
            <a:r>
              <a:rPr lang="en-US" smtClean="0"/>
              <a:t>  largest school district in the nation</a:t>
            </a:r>
          </a:p>
          <a:p>
            <a:pPr eaLnBrk="1" hangingPunct="1">
              <a:lnSpc>
                <a:spcPct val="150000"/>
              </a:lnSpc>
            </a:pPr>
            <a:r>
              <a:rPr lang="en-US" smtClean="0">
                <a:latin typeface="Times New Roman" pitchFamily="18" charset="0"/>
              </a:rPr>
              <a:t>Enrollment at Valley H.S. = 2,851</a:t>
            </a:r>
          </a:p>
          <a:p>
            <a:pPr marL="1347788" lvl="4" indent="-342900" eaLnBrk="1" hangingPunct="1">
              <a:lnSpc>
                <a:spcPct val="80000"/>
              </a:lnSpc>
              <a:buClr>
                <a:schemeClr val="tx2"/>
              </a:buClr>
              <a:buFontTx/>
              <a:buChar char="•"/>
            </a:pPr>
            <a:r>
              <a:rPr lang="en-US" sz="2400" smtClean="0">
                <a:latin typeface="Times New Roman" pitchFamily="18" charset="0"/>
              </a:rPr>
              <a:t>85% minority</a:t>
            </a:r>
          </a:p>
          <a:p>
            <a:pPr marL="1347788" lvl="4" indent="-342900" eaLnBrk="1" hangingPunct="1">
              <a:lnSpc>
                <a:spcPct val="80000"/>
              </a:lnSpc>
              <a:buClr>
                <a:schemeClr val="tx2"/>
              </a:buClr>
              <a:buFontTx/>
              <a:buChar char="•"/>
            </a:pPr>
            <a:r>
              <a:rPr lang="en-US" sz="2400" smtClean="0">
                <a:latin typeface="Times New Roman" pitchFamily="18" charset="0"/>
              </a:rPr>
              <a:t>65% Hispanic</a:t>
            </a:r>
          </a:p>
          <a:p>
            <a:pPr marL="1347788" lvl="4" indent="-342900" eaLnBrk="1" hangingPunct="1">
              <a:lnSpc>
                <a:spcPct val="80000"/>
              </a:lnSpc>
              <a:buClr>
                <a:schemeClr val="tx2"/>
              </a:buClr>
              <a:buFontTx/>
              <a:buChar char="•"/>
            </a:pPr>
            <a:r>
              <a:rPr lang="en-US" sz="2400" smtClean="0">
                <a:latin typeface="Times New Roman" pitchFamily="18" charset="0"/>
              </a:rPr>
              <a:t>14% black</a:t>
            </a:r>
          </a:p>
          <a:p>
            <a:pPr marL="1347788" lvl="4" indent="-342900" eaLnBrk="1" hangingPunct="1">
              <a:lnSpc>
                <a:spcPct val="80000"/>
              </a:lnSpc>
              <a:buClr>
                <a:schemeClr val="tx2"/>
              </a:buClr>
              <a:buFontTx/>
              <a:buChar char="•"/>
            </a:pPr>
            <a:r>
              <a:rPr lang="en-US" sz="2400" smtClean="0">
                <a:latin typeface="Times New Roman" pitchFamily="18" charset="0"/>
              </a:rPr>
              <a:t>15% white</a:t>
            </a:r>
          </a:p>
          <a:p>
            <a:pPr marL="1347788" lvl="4" indent="-342900" eaLnBrk="1" hangingPunct="1">
              <a:lnSpc>
                <a:spcPct val="80000"/>
              </a:lnSpc>
              <a:buClr>
                <a:schemeClr val="tx2"/>
              </a:buClr>
              <a:buFontTx/>
              <a:buChar char="•"/>
            </a:pPr>
            <a:r>
              <a:rPr lang="en-US" sz="2400" smtClean="0">
                <a:latin typeface="Times New Roman" pitchFamily="18" charset="0"/>
              </a:rPr>
              <a:t>9% SPED</a:t>
            </a:r>
          </a:p>
          <a:p>
            <a:pPr marL="1347788" lvl="4" indent="-342900" eaLnBrk="1" hangingPunct="1">
              <a:lnSpc>
                <a:spcPct val="80000"/>
              </a:lnSpc>
              <a:buClr>
                <a:schemeClr val="tx2"/>
              </a:buClr>
              <a:buFontTx/>
              <a:buChar char="•"/>
            </a:pPr>
            <a:r>
              <a:rPr lang="en-US" sz="2400" smtClean="0">
                <a:latin typeface="Times New Roman" pitchFamily="18" charset="0"/>
              </a:rPr>
              <a:t>19% LEP</a:t>
            </a:r>
          </a:p>
          <a:p>
            <a:pPr marL="1347788" lvl="4" indent="-342900" eaLnBrk="1" hangingPunct="1">
              <a:lnSpc>
                <a:spcPct val="80000"/>
              </a:lnSpc>
              <a:buClr>
                <a:schemeClr val="tx2"/>
              </a:buClr>
              <a:buFontTx/>
              <a:buChar char="•"/>
            </a:pPr>
            <a:r>
              <a:rPr lang="en-US" sz="2400" smtClean="0">
                <a:latin typeface="Times New Roman" pitchFamily="18" charset="0"/>
              </a:rPr>
              <a:t>47% low income</a:t>
            </a:r>
          </a:p>
          <a:p>
            <a:pPr eaLnBrk="1" hangingPunct="1"/>
            <a:endParaRPr lang="en-US" smtClean="0"/>
          </a:p>
        </p:txBody>
      </p:sp>
      <p:sp>
        <p:nvSpPr>
          <p:cNvPr id="5123" name="Rectangle 2"/>
          <p:cNvSpPr>
            <a:spLocks noGrp="1" noChangeArrowheads="1"/>
          </p:cNvSpPr>
          <p:nvPr>
            <p:ph type="title"/>
          </p:nvPr>
        </p:nvSpPr>
        <p:spPr>
          <a:xfrm>
            <a:off x="304800" y="152400"/>
            <a:ext cx="6769100" cy="508000"/>
          </a:xfrm>
        </p:spPr>
        <p:txBody>
          <a:bodyPr/>
          <a:lstStyle/>
          <a:p>
            <a:pPr eaLnBrk="1" hangingPunct="1"/>
            <a:r>
              <a:rPr lang="en-US" smtClean="0">
                <a:solidFill>
                  <a:schemeClr val="bg1"/>
                </a:solidFill>
                <a:latin typeface="Tekton Pro" pitchFamily="34" charset="0"/>
              </a:rPr>
              <a:t>Valley’s Students</a:t>
            </a:r>
          </a:p>
        </p:txBody>
      </p:sp>
    </p:spTree>
    <p:extLst>
      <p:ext uri="{BB962C8B-B14F-4D97-AF65-F5344CB8AC3E}">
        <p14:creationId xmlns:p14="http://schemas.microsoft.com/office/powerpoint/2010/main" val="7273267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1908175" y="419100"/>
            <a:ext cx="7056438" cy="723900"/>
          </a:xfrm>
        </p:spPr>
        <p:txBody>
          <a:bodyPr/>
          <a:lstStyle/>
          <a:p>
            <a:pPr eaLnBrk="1" hangingPunct="1">
              <a:defRPr/>
            </a:pPr>
            <a:r>
              <a:rPr lang="en-US" sz="4000" u="sng" dirty="0" smtClean="0">
                <a:effectLst>
                  <a:outerShdw blurRad="38100" dist="38100" dir="2700000" algn="tl">
                    <a:srgbClr val="FFFFFF"/>
                  </a:outerShdw>
                </a:effectLst>
                <a:latin typeface="Tekton Pro" pitchFamily="34" charset="0"/>
              </a:rPr>
              <a:t>The Valley Mindset</a:t>
            </a:r>
            <a:endParaRPr lang="en-US" sz="4000" u="sng" dirty="0"/>
          </a:p>
        </p:txBody>
      </p:sp>
      <p:sp>
        <p:nvSpPr>
          <p:cNvPr id="6147" name="Rectangle 3"/>
          <p:cNvSpPr>
            <a:spLocks noGrp="1" noChangeArrowheads="1"/>
          </p:cNvSpPr>
          <p:nvPr>
            <p:ph type="body" idx="1"/>
          </p:nvPr>
        </p:nvSpPr>
        <p:spPr>
          <a:xfrm>
            <a:off x="1908175" y="1125538"/>
            <a:ext cx="7056438" cy="5543550"/>
          </a:xfrm>
        </p:spPr>
        <p:txBody>
          <a:bodyPr/>
          <a:lstStyle/>
          <a:p>
            <a:pPr eaLnBrk="1" hangingPunct="1">
              <a:lnSpc>
                <a:spcPct val="200000"/>
              </a:lnSpc>
            </a:pPr>
            <a:r>
              <a:rPr lang="en-US" sz="3600" smtClean="0"/>
              <a:t>You are smart</a:t>
            </a:r>
          </a:p>
          <a:p>
            <a:pPr eaLnBrk="1" hangingPunct="1">
              <a:lnSpc>
                <a:spcPct val="200000"/>
              </a:lnSpc>
            </a:pPr>
            <a:r>
              <a:rPr lang="en-US" sz="3600" smtClean="0"/>
              <a:t>You are the best</a:t>
            </a:r>
          </a:p>
          <a:p>
            <a:pPr eaLnBrk="1" hangingPunct="1">
              <a:lnSpc>
                <a:spcPct val="200000"/>
              </a:lnSpc>
            </a:pPr>
            <a:r>
              <a:rPr lang="en-US" sz="3600" smtClean="0"/>
              <a:t>You will pass the test</a:t>
            </a:r>
          </a:p>
        </p:txBody>
      </p:sp>
    </p:spTree>
    <p:extLst>
      <p:ext uri="{BB962C8B-B14F-4D97-AF65-F5344CB8AC3E}">
        <p14:creationId xmlns:p14="http://schemas.microsoft.com/office/powerpoint/2010/main" val="264378811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81000" y="76200"/>
            <a:ext cx="8458200" cy="508000"/>
          </a:xfrm>
        </p:spPr>
        <p:txBody>
          <a:bodyPr/>
          <a:lstStyle/>
          <a:p>
            <a:pPr eaLnBrk="1" hangingPunct="1"/>
            <a:r>
              <a:rPr lang="en-US" dirty="0" smtClean="0">
                <a:solidFill>
                  <a:schemeClr val="bg1"/>
                </a:solidFill>
                <a:latin typeface="Tekton Pro Ext" pitchFamily="34" charset="0"/>
              </a:rPr>
              <a:t>Our instructional Approach</a:t>
            </a:r>
          </a:p>
        </p:txBody>
      </p:sp>
      <p:sp>
        <p:nvSpPr>
          <p:cNvPr id="3" name="Content Placeholder 2"/>
          <p:cNvSpPr>
            <a:spLocks noGrp="1"/>
          </p:cNvSpPr>
          <p:nvPr>
            <p:ph idx="1"/>
          </p:nvPr>
        </p:nvSpPr>
        <p:spPr/>
        <p:txBody>
          <a:bodyPr/>
          <a:lstStyle/>
          <a:p>
            <a:pPr eaLnBrk="1" hangingPunct="1">
              <a:buFontTx/>
              <a:buNone/>
            </a:pPr>
            <a:r>
              <a:rPr lang="en-US" sz="2400" b="1" dirty="0" smtClean="0"/>
              <a:t>Focus on Accelerating Literacy Development of Struggling High School Students</a:t>
            </a:r>
          </a:p>
          <a:p>
            <a:pPr lvl="1" eaLnBrk="1" hangingPunct="1"/>
            <a:r>
              <a:rPr lang="en-US" sz="2200" b="0" dirty="0" smtClean="0"/>
              <a:t>Teacher Leadership</a:t>
            </a:r>
          </a:p>
          <a:p>
            <a:pPr lvl="1" eaLnBrk="1" hangingPunct="1"/>
            <a:r>
              <a:rPr lang="en-US" sz="2200" b="0" dirty="0" smtClean="0"/>
              <a:t>Professional Learning Communities</a:t>
            </a:r>
          </a:p>
          <a:p>
            <a:pPr lvl="1" eaLnBrk="1" hangingPunct="1"/>
            <a:r>
              <a:rPr lang="en-US" sz="2200" b="0" dirty="0" smtClean="0"/>
              <a:t>Smaller Learning Communities</a:t>
            </a:r>
          </a:p>
          <a:p>
            <a:pPr lvl="1" eaLnBrk="1" hangingPunct="1"/>
            <a:r>
              <a:rPr lang="en-US" sz="2200" b="0" dirty="0" smtClean="0"/>
              <a:t>Student Achievement Programs</a:t>
            </a:r>
          </a:p>
          <a:p>
            <a:pPr lvl="1" eaLnBrk="1" hangingPunct="1"/>
            <a:r>
              <a:rPr lang="en-US" sz="2200" b="0" dirty="0" smtClean="0"/>
              <a:t>Applicable Professional Development</a:t>
            </a:r>
          </a:p>
          <a:p>
            <a:pPr lvl="1" eaLnBrk="1" hangingPunct="1"/>
            <a:r>
              <a:rPr lang="en-US" sz="2200" b="0" dirty="0" smtClean="0"/>
              <a:t>Blended Learning – integrate technology as a force multiplier into teacher-led instruction</a:t>
            </a:r>
            <a:endParaRPr lang="en-US" sz="2200" dirty="0" smtClean="0"/>
          </a:p>
          <a:p>
            <a:pPr eaLnBrk="1" hangingPunct="1">
              <a:buFontTx/>
              <a:buNone/>
            </a:pPr>
            <a:endParaRPr lang="en-US" dirty="0" smtClean="0"/>
          </a:p>
        </p:txBody>
      </p:sp>
    </p:spTree>
    <p:extLst>
      <p:ext uri="{BB962C8B-B14F-4D97-AF65-F5344CB8AC3E}">
        <p14:creationId xmlns:p14="http://schemas.microsoft.com/office/powerpoint/2010/main" val="1261708946"/>
      </p:ext>
    </p:ext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2"/>
          <p:cNvSpPr>
            <a:spLocks noGrp="1"/>
          </p:cNvSpPr>
          <p:nvPr>
            <p:ph type="title"/>
          </p:nvPr>
        </p:nvSpPr>
        <p:spPr>
          <a:xfrm>
            <a:off x="457200" y="76200"/>
            <a:ext cx="8229600" cy="715963"/>
          </a:xfrm>
        </p:spPr>
        <p:txBody>
          <a:bodyPr/>
          <a:lstStyle/>
          <a:p>
            <a:pPr eaLnBrk="1" hangingPunct="1"/>
            <a:r>
              <a:rPr lang="en-US" sz="3200" i="1" smtClean="0">
                <a:solidFill>
                  <a:schemeClr val="bg1"/>
                </a:solidFill>
                <a:latin typeface="Tekton Pro Ext" pitchFamily="34" charset="0"/>
              </a:rPr>
              <a:t>To enable students to be successful </a:t>
            </a:r>
          </a:p>
        </p:txBody>
      </p:sp>
      <p:sp>
        <p:nvSpPr>
          <p:cNvPr id="8195" name="Text Placeholder 3"/>
          <p:cNvSpPr>
            <a:spLocks noGrp="1"/>
          </p:cNvSpPr>
          <p:nvPr>
            <p:ph type="body" idx="1"/>
          </p:nvPr>
        </p:nvSpPr>
        <p:spPr>
          <a:xfrm>
            <a:off x="457200" y="1371600"/>
            <a:ext cx="7772400" cy="803275"/>
          </a:xfrm>
        </p:spPr>
        <p:txBody>
          <a:bodyPr anchor="ctr"/>
          <a:lstStyle/>
          <a:p>
            <a:pPr algn="ctr" eaLnBrk="1" hangingPunct="1"/>
            <a:r>
              <a:rPr lang="en-US" sz="3200" smtClean="0"/>
              <a:t>We utilize blended learning :</a:t>
            </a:r>
          </a:p>
        </p:txBody>
      </p:sp>
      <p:sp>
        <p:nvSpPr>
          <p:cNvPr id="2" name="Content Placeholder 1"/>
          <p:cNvSpPr>
            <a:spLocks noGrp="1"/>
          </p:cNvSpPr>
          <p:nvPr>
            <p:ph sz="half" idx="2"/>
          </p:nvPr>
        </p:nvSpPr>
        <p:spPr>
          <a:xfrm>
            <a:off x="228600" y="2174875"/>
            <a:ext cx="4040188" cy="3951288"/>
          </a:xfrm>
        </p:spPr>
        <p:txBody>
          <a:bodyPr/>
          <a:lstStyle/>
          <a:p>
            <a:pPr eaLnBrk="1" hangingPunct="1"/>
            <a:r>
              <a:rPr lang="en-US" sz="2200" dirty="0" smtClean="0"/>
              <a:t>We meet students at their level of need</a:t>
            </a:r>
          </a:p>
          <a:p>
            <a:pPr eaLnBrk="1" hangingPunct="1">
              <a:buFontTx/>
              <a:buNone/>
            </a:pPr>
            <a:endParaRPr lang="en-US" sz="2200" dirty="0" smtClean="0"/>
          </a:p>
          <a:p>
            <a:pPr eaLnBrk="1" hangingPunct="1"/>
            <a:r>
              <a:rPr lang="en-US" sz="2200" dirty="0" smtClean="0"/>
              <a:t>We provide multiple opportunities and venues</a:t>
            </a:r>
          </a:p>
          <a:p>
            <a:pPr eaLnBrk="1" hangingPunct="1">
              <a:buFontTx/>
              <a:buNone/>
            </a:pPr>
            <a:endParaRPr lang="en-US" sz="2200" dirty="0" smtClean="0"/>
          </a:p>
          <a:p>
            <a:pPr eaLnBrk="1" hangingPunct="1">
              <a:buFontTx/>
              <a:buNone/>
            </a:pPr>
            <a:endParaRPr lang="en-US" sz="2200" dirty="0" smtClean="0"/>
          </a:p>
          <a:p>
            <a:pPr eaLnBrk="1" hangingPunct="1"/>
            <a:r>
              <a:rPr lang="en-US" sz="2200" dirty="0" smtClean="0"/>
              <a:t>We seek outside tools and resources</a:t>
            </a:r>
          </a:p>
        </p:txBody>
      </p:sp>
      <p:sp>
        <p:nvSpPr>
          <p:cNvPr id="6" name="Content Placeholder 5"/>
          <p:cNvSpPr>
            <a:spLocks noGrp="1"/>
          </p:cNvSpPr>
          <p:nvPr>
            <p:ph sz="quarter" idx="4"/>
          </p:nvPr>
        </p:nvSpPr>
        <p:spPr>
          <a:xfrm>
            <a:off x="4495800" y="2174875"/>
            <a:ext cx="4648199" cy="4530725"/>
          </a:xfrm>
          <a:solidFill>
            <a:schemeClr val="bg1"/>
          </a:solidFill>
        </p:spPr>
        <p:txBody>
          <a:bodyPr/>
          <a:lstStyle/>
          <a:p>
            <a:pPr lvl="1" eaLnBrk="1" hangingPunct="1">
              <a:buFont typeface="Arial" pitchFamily="34" charset="0"/>
              <a:buChar char="•"/>
            </a:pPr>
            <a:r>
              <a:rPr lang="en-US" sz="2200" b="0" dirty="0" smtClean="0"/>
              <a:t>Assessment &amp; Inventory</a:t>
            </a:r>
          </a:p>
          <a:p>
            <a:pPr lvl="2" eaLnBrk="1" hangingPunct="1">
              <a:buFont typeface="Arial" pitchFamily="34" charset="0"/>
              <a:buChar char="•"/>
            </a:pPr>
            <a:r>
              <a:rPr lang="en-US" sz="2000" b="0" dirty="0" smtClean="0"/>
              <a:t>Individualized Interventions</a:t>
            </a:r>
          </a:p>
          <a:p>
            <a:pPr lvl="1" eaLnBrk="1" hangingPunct="1">
              <a:buFont typeface="Arial" pitchFamily="34" charset="0"/>
              <a:buChar char="•"/>
            </a:pPr>
            <a:endParaRPr lang="en-US" sz="2200" b="0" dirty="0" smtClean="0"/>
          </a:p>
          <a:p>
            <a:pPr lvl="1" eaLnBrk="1" hangingPunct="1">
              <a:buFont typeface="Arial" pitchFamily="34" charset="0"/>
              <a:buChar char="•"/>
            </a:pPr>
            <a:r>
              <a:rPr lang="en-US" sz="2200" b="0" dirty="0" smtClean="0"/>
              <a:t>Differentiated Instruction</a:t>
            </a:r>
          </a:p>
          <a:p>
            <a:pPr lvl="2" eaLnBrk="1" hangingPunct="1">
              <a:buFont typeface="Arial" pitchFamily="34" charset="0"/>
              <a:buChar char="•"/>
            </a:pPr>
            <a:r>
              <a:rPr lang="en-US" sz="2000" dirty="0" smtClean="0"/>
              <a:t>Teacher</a:t>
            </a:r>
          </a:p>
          <a:p>
            <a:pPr lvl="2" eaLnBrk="1" hangingPunct="1">
              <a:buFont typeface="Arial" pitchFamily="34" charset="0"/>
              <a:buChar char="•"/>
            </a:pPr>
            <a:r>
              <a:rPr lang="en-US" sz="2000" b="0" dirty="0" smtClean="0"/>
              <a:t>Independent learning</a:t>
            </a:r>
          </a:p>
          <a:p>
            <a:pPr lvl="2" eaLnBrk="1" hangingPunct="1">
              <a:buFont typeface="Arial" pitchFamily="34" charset="0"/>
              <a:buChar char="•"/>
            </a:pPr>
            <a:r>
              <a:rPr lang="en-US" sz="2000" dirty="0" smtClean="0"/>
              <a:t>Technology</a:t>
            </a:r>
            <a:endParaRPr lang="en-US" sz="2000" b="0" dirty="0" smtClean="0"/>
          </a:p>
          <a:p>
            <a:pPr lvl="1" eaLnBrk="1" hangingPunct="1">
              <a:buFont typeface="Arial" pitchFamily="34" charset="0"/>
              <a:buChar char="•"/>
            </a:pPr>
            <a:r>
              <a:rPr lang="en-US" sz="2200" b="0" dirty="0" smtClean="0"/>
              <a:t>Programs</a:t>
            </a:r>
          </a:p>
          <a:p>
            <a:pPr lvl="2" eaLnBrk="1" hangingPunct="1"/>
            <a:r>
              <a:rPr lang="en-US" sz="2000" dirty="0" smtClean="0"/>
              <a:t>Read 180</a:t>
            </a:r>
          </a:p>
          <a:p>
            <a:pPr lvl="2" eaLnBrk="1" hangingPunct="1"/>
            <a:r>
              <a:rPr lang="en-US" sz="2000" dirty="0" smtClean="0"/>
              <a:t>System 44</a:t>
            </a:r>
          </a:p>
        </p:txBody>
      </p:sp>
      <p:pic>
        <p:nvPicPr>
          <p:cNvPr id="8198" name="Picture 2" descr="C:\Documents and Settings\FeadLD\Local Settings\Temporary Internet Files\Content.IE5\EURE28KX\MC91021631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67200" y="2268538"/>
            <a:ext cx="762000"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2" descr="C:\Documents and Settings\FeadLD\Local Settings\Temporary Internet Files\Content.IE5\EURE28KX\MC91021631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67200" y="4938712"/>
            <a:ext cx="762000"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2" descr="C:\Documents and Settings\FeadLD\Local Settings\Temporary Internet Files\Content.IE5\EURE28KX\MC91021631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67200" y="3429000"/>
            <a:ext cx="762000"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838406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6705600" y="4648200"/>
            <a:ext cx="2438400" cy="21336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pic>
        <p:nvPicPr>
          <p:cNvPr id="9219" name="Picture 2"/>
          <p:cNvPicPr>
            <a:picLocks noChangeAspect="1" noChangeArrowheads="1"/>
          </p:cNvPicPr>
          <p:nvPr/>
        </p:nvPicPr>
        <p:blipFill>
          <a:blip r:embed="rId3">
            <a:extLst>
              <a:ext uri="{28A0092B-C50C-407E-A947-70E740481C1C}">
                <a14:useLocalDpi xmlns:a14="http://schemas.microsoft.com/office/drawing/2010/main" val="0"/>
              </a:ext>
            </a:extLst>
          </a:blip>
          <a:srcRect t="11461"/>
          <a:stretch>
            <a:fillRect/>
          </a:stretch>
        </p:blipFill>
        <p:spPr bwMode="auto">
          <a:xfrm>
            <a:off x="-325438" y="852488"/>
            <a:ext cx="9855201" cy="618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9220" name="Text Box 3"/>
          <p:cNvSpPr txBox="1">
            <a:spLocks noChangeArrowheads="1"/>
          </p:cNvSpPr>
          <p:nvPr/>
        </p:nvSpPr>
        <p:spPr bwMode="auto">
          <a:xfrm>
            <a:off x="3022600" y="1411288"/>
            <a:ext cx="28987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spAutoFit/>
          </a:bodyPr>
          <a:lstStyle>
            <a:lvl1pPr defTabSz="4572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defRPr>
            </a:lvl1pPr>
            <a:lvl2pPr marL="742950" indent="-285750" defTabSz="4572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defRPr>
            </a:lvl2pPr>
            <a:lvl3pPr marL="1143000" indent="-228600" defTabSz="4572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defRPr>
            </a:lvl3pPr>
            <a:lvl4pPr marL="1600200" indent="-228600" defTabSz="4572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defRPr>
            </a:lvl4pPr>
            <a:lvl5pPr marL="2057400" indent="-228600" defTabSz="4572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defRPr>
            </a:lvl9pPr>
          </a:lstStyle>
          <a:p>
            <a:pPr algn="ctr" eaLnBrk="1" hangingPunct="1">
              <a:spcBef>
                <a:spcPts val="700"/>
              </a:spcBef>
              <a:buClr>
                <a:srgbClr val="000000"/>
              </a:buClr>
              <a:buSzPct val="100000"/>
              <a:buFont typeface="Times New Roman" pitchFamily="18" charset="0"/>
              <a:buNone/>
            </a:pPr>
            <a:r>
              <a:rPr lang="en-US" sz="1600" b="1">
                <a:solidFill>
                  <a:srgbClr val="000000"/>
                </a:solidFill>
                <a:ea typeface="ＭＳ Ｐゴシック"/>
                <a:cs typeface="Arial" pitchFamily="34" charset="0"/>
              </a:rPr>
              <a:t>Small- Group Rotations</a:t>
            </a:r>
          </a:p>
        </p:txBody>
      </p:sp>
      <p:sp>
        <p:nvSpPr>
          <p:cNvPr id="9221" name="Rectangle 4"/>
          <p:cNvSpPr>
            <a:spLocks noChangeArrowheads="1"/>
          </p:cNvSpPr>
          <p:nvPr/>
        </p:nvSpPr>
        <p:spPr bwMode="auto">
          <a:xfrm>
            <a:off x="0" y="0"/>
            <a:ext cx="7169150"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en-US" sz="2400" b="1" baseline="30000">
              <a:ea typeface="ＭＳ Ｐゴシック"/>
              <a:cs typeface="ＭＳ Ｐゴシック"/>
            </a:endParaRPr>
          </a:p>
        </p:txBody>
      </p:sp>
      <p:pic>
        <p:nvPicPr>
          <p:cNvPr id="9222" name="Picture 9" descr="Z:\SO5\19999\Source\margery\0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8825" y="2371725"/>
            <a:ext cx="1560513" cy="237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23" name="Group 6"/>
          <p:cNvGrpSpPr>
            <a:grpSpLocks/>
          </p:cNvGrpSpPr>
          <p:nvPr/>
        </p:nvGrpSpPr>
        <p:grpSpPr bwMode="auto">
          <a:xfrm>
            <a:off x="4440238" y="1985963"/>
            <a:ext cx="2628900" cy="3052762"/>
            <a:chOff x="2797" y="1381"/>
            <a:chExt cx="1656" cy="1923"/>
          </a:xfrm>
        </p:grpSpPr>
        <p:sp>
          <p:nvSpPr>
            <p:cNvPr id="9244" name="Freeform 6"/>
            <p:cNvSpPr>
              <a:spLocks/>
            </p:cNvSpPr>
            <p:nvPr/>
          </p:nvSpPr>
          <p:spPr bwMode="auto">
            <a:xfrm>
              <a:off x="2797" y="1381"/>
              <a:ext cx="1656" cy="1923"/>
            </a:xfrm>
            <a:custGeom>
              <a:avLst/>
              <a:gdLst>
                <a:gd name="T0" fmla="*/ 7076 w 1026"/>
                <a:gd name="T1" fmla="*/ 12984 h 1193"/>
                <a:gd name="T2" fmla="*/ 8939 w 1026"/>
                <a:gd name="T3" fmla="*/ 12292 h 1193"/>
                <a:gd name="T4" fmla="*/ 8422 w 1026"/>
                <a:gd name="T5" fmla="*/ 12113 h 1193"/>
                <a:gd name="T6" fmla="*/ 13 w 1026"/>
                <a:gd name="T7" fmla="*/ 829 h 1193"/>
                <a:gd name="T8" fmla="*/ 13 w 1026"/>
                <a:gd name="T9" fmla="*/ 1601 h 1193"/>
                <a:gd name="T10" fmla="*/ 7010 w 1026"/>
                <a:gd name="T11" fmla="*/ 11451 h 1193"/>
                <a:gd name="T12" fmla="*/ 6487 w 1026"/>
                <a:gd name="T13" fmla="*/ 11261 h 1193"/>
                <a:gd name="T14" fmla="*/ 7076 w 1026"/>
                <a:gd name="T15" fmla="*/ 12984 h 1193"/>
                <a:gd name="T16" fmla="*/ 0 60000 65536"/>
                <a:gd name="T17" fmla="*/ 0 60000 65536"/>
                <a:gd name="T18" fmla="*/ 0 60000 65536"/>
                <a:gd name="T19" fmla="*/ 0 60000 65536"/>
                <a:gd name="T20" fmla="*/ 0 60000 65536"/>
                <a:gd name="T21" fmla="*/ 0 60000 65536"/>
                <a:gd name="T22" fmla="*/ 0 60000 65536"/>
                <a:gd name="T23" fmla="*/ 0 60000 65536"/>
                <a:gd name="T24" fmla="*/ 0 w 1026"/>
                <a:gd name="T25" fmla="*/ 0 h 1193"/>
                <a:gd name="T26" fmla="*/ 1026 w 1026"/>
                <a:gd name="T27" fmla="*/ 1193 h 11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26" h="1193">
                  <a:moveTo>
                    <a:pt x="646" y="1193"/>
                  </a:moveTo>
                  <a:cubicBezTo>
                    <a:pt x="816" y="1130"/>
                    <a:pt x="816" y="1130"/>
                    <a:pt x="816" y="1130"/>
                  </a:cubicBezTo>
                  <a:cubicBezTo>
                    <a:pt x="769" y="1113"/>
                    <a:pt x="769" y="1113"/>
                    <a:pt x="769" y="1113"/>
                  </a:cubicBezTo>
                  <a:cubicBezTo>
                    <a:pt x="1026" y="268"/>
                    <a:pt x="239" y="0"/>
                    <a:pt x="1" y="76"/>
                  </a:cubicBezTo>
                  <a:cubicBezTo>
                    <a:pt x="0" y="92"/>
                    <a:pt x="1" y="147"/>
                    <a:pt x="1" y="147"/>
                  </a:cubicBezTo>
                  <a:cubicBezTo>
                    <a:pt x="284" y="96"/>
                    <a:pt x="862" y="442"/>
                    <a:pt x="640" y="1052"/>
                  </a:cubicBezTo>
                  <a:cubicBezTo>
                    <a:pt x="592" y="1035"/>
                    <a:pt x="592" y="1035"/>
                    <a:pt x="592" y="1035"/>
                  </a:cubicBezTo>
                  <a:lnTo>
                    <a:pt x="646" y="1193"/>
                  </a:lnTo>
                  <a:close/>
                </a:path>
              </a:pathLst>
            </a:custGeom>
            <a:gradFill rotWithShape="0">
              <a:gsLst>
                <a:gs pos="0">
                  <a:srgbClr val="C00000"/>
                </a:gs>
                <a:gs pos="100000">
                  <a:srgbClr val="590000"/>
                </a:gs>
              </a:gsLst>
              <a:lin ang="5400000" scaled="1"/>
            </a:gradFill>
            <a:ln w="19050">
              <a:solidFill>
                <a:srgbClr val="E6B9B8"/>
              </a:solidFill>
              <a:round/>
              <a:headEnd/>
              <a:tailEnd/>
            </a:ln>
          </p:spPr>
          <p:txBody>
            <a:bodyPr/>
            <a:lstStyle/>
            <a:p>
              <a:endParaRPr lang="en-US"/>
            </a:p>
          </p:txBody>
        </p:sp>
        <p:pic>
          <p:nvPicPr>
            <p:cNvPr id="9245" name="Picture 8" descr="x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44" y="1632"/>
              <a:ext cx="697" cy="1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9224" name="Picture 11" descr="Z:\SO5\19999\Source\margery\0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68625" y="2371725"/>
            <a:ext cx="1558925" cy="237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25" name="Group 10"/>
          <p:cNvGrpSpPr>
            <a:grpSpLocks/>
          </p:cNvGrpSpPr>
          <p:nvPr/>
        </p:nvGrpSpPr>
        <p:grpSpPr bwMode="auto">
          <a:xfrm>
            <a:off x="2100263" y="1841500"/>
            <a:ext cx="2600325" cy="3143250"/>
            <a:chOff x="1323" y="1290"/>
            <a:chExt cx="1638" cy="1980"/>
          </a:xfrm>
        </p:grpSpPr>
        <p:sp>
          <p:nvSpPr>
            <p:cNvPr id="9242" name="Freeform 7"/>
            <p:cNvSpPr>
              <a:spLocks/>
            </p:cNvSpPr>
            <p:nvPr/>
          </p:nvSpPr>
          <p:spPr bwMode="auto">
            <a:xfrm>
              <a:off x="1323" y="1290"/>
              <a:ext cx="1638" cy="1980"/>
            </a:xfrm>
            <a:custGeom>
              <a:avLst/>
              <a:gdLst>
                <a:gd name="T0" fmla="*/ 11108 w 1015"/>
                <a:gd name="T1" fmla="*/ 1279 h 1229"/>
                <a:gd name="T2" fmla="*/ 9667 w 1015"/>
                <a:gd name="T3" fmla="*/ 0 h 1229"/>
                <a:gd name="T4" fmla="*/ 9683 w 1015"/>
                <a:gd name="T5" fmla="*/ 553 h 1229"/>
                <a:gd name="T6" fmla="*/ 4086 w 1015"/>
                <a:gd name="T7" fmla="*/ 13338 h 1229"/>
                <a:gd name="T8" fmla="*/ 4675 w 1015"/>
                <a:gd name="T9" fmla="*/ 13016 h 1229"/>
                <a:gd name="T10" fmla="*/ 9810 w 1015"/>
                <a:gd name="T11" fmla="*/ 2115 h 1229"/>
                <a:gd name="T12" fmla="*/ 9915 w 1015"/>
                <a:gd name="T13" fmla="*/ 2660 h 1229"/>
                <a:gd name="T14" fmla="*/ 11108 w 1015"/>
                <a:gd name="T15" fmla="*/ 1279 h 1229"/>
                <a:gd name="T16" fmla="*/ 0 60000 65536"/>
                <a:gd name="T17" fmla="*/ 0 60000 65536"/>
                <a:gd name="T18" fmla="*/ 0 60000 65536"/>
                <a:gd name="T19" fmla="*/ 0 60000 65536"/>
                <a:gd name="T20" fmla="*/ 0 60000 65536"/>
                <a:gd name="T21" fmla="*/ 0 60000 65536"/>
                <a:gd name="T22" fmla="*/ 0 60000 65536"/>
                <a:gd name="T23" fmla="*/ 0 60000 65536"/>
                <a:gd name="T24" fmla="*/ 0 w 1015"/>
                <a:gd name="T25" fmla="*/ 0 h 1229"/>
                <a:gd name="T26" fmla="*/ 1015 w 1015"/>
                <a:gd name="T27" fmla="*/ 1229 h 12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5" h="1229">
                  <a:moveTo>
                    <a:pt x="1015" y="118"/>
                  </a:moveTo>
                  <a:cubicBezTo>
                    <a:pt x="883" y="0"/>
                    <a:pt x="883" y="0"/>
                    <a:pt x="883" y="0"/>
                  </a:cubicBezTo>
                  <a:cubicBezTo>
                    <a:pt x="885" y="51"/>
                    <a:pt x="885" y="51"/>
                    <a:pt x="885" y="51"/>
                  </a:cubicBezTo>
                  <a:cubicBezTo>
                    <a:pt x="0" y="259"/>
                    <a:pt x="194" y="1135"/>
                    <a:pt x="373" y="1229"/>
                  </a:cubicBezTo>
                  <a:cubicBezTo>
                    <a:pt x="387" y="1222"/>
                    <a:pt x="427" y="1199"/>
                    <a:pt x="427" y="1199"/>
                  </a:cubicBezTo>
                  <a:cubicBezTo>
                    <a:pt x="219" y="968"/>
                    <a:pt x="265" y="304"/>
                    <a:pt x="896" y="195"/>
                  </a:cubicBezTo>
                  <a:cubicBezTo>
                    <a:pt x="906" y="245"/>
                    <a:pt x="906" y="245"/>
                    <a:pt x="906" y="245"/>
                  </a:cubicBezTo>
                  <a:lnTo>
                    <a:pt x="1015" y="118"/>
                  </a:lnTo>
                  <a:close/>
                </a:path>
              </a:pathLst>
            </a:custGeom>
            <a:gradFill rotWithShape="0">
              <a:gsLst>
                <a:gs pos="0">
                  <a:srgbClr val="590000"/>
                </a:gs>
                <a:gs pos="100000">
                  <a:srgbClr val="C00000"/>
                </a:gs>
              </a:gsLst>
              <a:lin ang="5400000" scaled="1"/>
            </a:gradFill>
            <a:ln w="19050">
              <a:solidFill>
                <a:srgbClr val="E6B9B8"/>
              </a:solidFill>
              <a:round/>
              <a:headEnd/>
              <a:tailEnd/>
            </a:ln>
          </p:spPr>
          <p:txBody>
            <a:bodyPr/>
            <a:lstStyle/>
            <a:p>
              <a:endParaRPr lang="en-US"/>
            </a:p>
          </p:txBody>
        </p:sp>
        <p:pic>
          <p:nvPicPr>
            <p:cNvPr id="9243" name="Picture 12" descr="x0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24" y="1623"/>
              <a:ext cx="682"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9226" name="Picture 10" descr="Z:\SO5\19999\Source\margery\03.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65475" y="4005263"/>
            <a:ext cx="2736850"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27" name="Group 14"/>
          <p:cNvGrpSpPr>
            <a:grpSpLocks/>
          </p:cNvGrpSpPr>
          <p:nvPr/>
        </p:nvGrpSpPr>
        <p:grpSpPr bwMode="auto">
          <a:xfrm>
            <a:off x="2813050" y="4786313"/>
            <a:ext cx="3286125" cy="1865312"/>
            <a:chOff x="1929" y="2875"/>
            <a:chExt cx="1744" cy="991"/>
          </a:xfrm>
        </p:grpSpPr>
        <p:sp>
          <p:nvSpPr>
            <p:cNvPr id="9240" name="Freeform 8"/>
            <p:cNvSpPr>
              <a:spLocks/>
            </p:cNvSpPr>
            <p:nvPr/>
          </p:nvSpPr>
          <p:spPr bwMode="auto">
            <a:xfrm>
              <a:off x="1929" y="2875"/>
              <a:ext cx="1744" cy="991"/>
            </a:xfrm>
            <a:custGeom>
              <a:avLst/>
              <a:gdLst>
                <a:gd name="T0" fmla="*/ 140 w 1283"/>
                <a:gd name="T1" fmla="*/ 26 h 729"/>
                <a:gd name="T2" fmla="*/ 0 w 1283"/>
                <a:gd name="T3" fmla="*/ 854 h 729"/>
                <a:gd name="T4" fmla="*/ 170 w 1283"/>
                <a:gd name="T5" fmla="*/ 700 h 729"/>
                <a:gd name="T6" fmla="*/ 5950 w 1283"/>
                <a:gd name="T7" fmla="*/ 468 h 729"/>
                <a:gd name="T8" fmla="*/ 5950 w 1283"/>
                <a:gd name="T9" fmla="*/ 464 h 729"/>
                <a:gd name="T10" fmla="*/ 5950 w 1283"/>
                <a:gd name="T11" fmla="*/ 454 h 729"/>
                <a:gd name="T12" fmla="*/ 5789 w 1283"/>
                <a:gd name="T13" fmla="*/ 0 h 729"/>
                <a:gd name="T14" fmla="*/ 5789 w 1283"/>
                <a:gd name="T15" fmla="*/ 0 h 729"/>
                <a:gd name="T16" fmla="*/ 720 w 1283"/>
                <a:gd name="T17" fmla="*/ 324 h 729"/>
                <a:gd name="T18" fmla="*/ 901 w 1283"/>
                <a:gd name="T19" fmla="*/ 170 h 729"/>
                <a:gd name="T20" fmla="*/ 140 w 1283"/>
                <a:gd name="T21" fmla="*/ 26 h 7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83"/>
                <a:gd name="T34" fmla="*/ 0 h 729"/>
                <a:gd name="T35" fmla="*/ 1283 w 1283"/>
                <a:gd name="T36" fmla="*/ 729 h 7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83" h="729">
                  <a:moveTo>
                    <a:pt x="30" y="5"/>
                  </a:moveTo>
                  <a:cubicBezTo>
                    <a:pt x="0" y="184"/>
                    <a:pt x="0" y="184"/>
                    <a:pt x="0" y="184"/>
                  </a:cubicBezTo>
                  <a:cubicBezTo>
                    <a:pt x="37" y="151"/>
                    <a:pt x="37" y="151"/>
                    <a:pt x="37" y="151"/>
                  </a:cubicBezTo>
                  <a:cubicBezTo>
                    <a:pt x="579" y="729"/>
                    <a:pt x="1145" y="351"/>
                    <a:pt x="1282" y="101"/>
                  </a:cubicBezTo>
                  <a:cubicBezTo>
                    <a:pt x="1283" y="99"/>
                    <a:pt x="1282" y="100"/>
                    <a:pt x="1282" y="100"/>
                  </a:cubicBezTo>
                  <a:cubicBezTo>
                    <a:pt x="1282" y="98"/>
                    <a:pt x="1282" y="98"/>
                    <a:pt x="1282" y="98"/>
                  </a:cubicBezTo>
                  <a:cubicBezTo>
                    <a:pt x="1248" y="0"/>
                    <a:pt x="1248" y="0"/>
                    <a:pt x="1248" y="0"/>
                  </a:cubicBezTo>
                  <a:cubicBezTo>
                    <a:pt x="1248" y="0"/>
                    <a:pt x="1248" y="0"/>
                    <a:pt x="1248" y="0"/>
                  </a:cubicBezTo>
                  <a:cubicBezTo>
                    <a:pt x="1095" y="291"/>
                    <a:pt x="543" y="531"/>
                    <a:pt x="155" y="70"/>
                  </a:cubicBezTo>
                  <a:cubicBezTo>
                    <a:pt x="194" y="37"/>
                    <a:pt x="194" y="37"/>
                    <a:pt x="194" y="37"/>
                  </a:cubicBezTo>
                  <a:lnTo>
                    <a:pt x="30" y="5"/>
                  </a:lnTo>
                  <a:close/>
                </a:path>
              </a:pathLst>
            </a:custGeom>
            <a:gradFill rotWithShape="0">
              <a:gsLst>
                <a:gs pos="0">
                  <a:srgbClr val="590000"/>
                </a:gs>
                <a:gs pos="100000">
                  <a:srgbClr val="C00000"/>
                </a:gs>
              </a:gsLst>
              <a:lin ang="0" scaled="1"/>
            </a:gradFill>
            <a:ln w="19050">
              <a:solidFill>
                <a:srgbClr val="E6B9B8"/>
              </a:solidFill>
              <a:round/>
              <a:headEnd/>
              <a:tailEnd/>
            </a:ln>
          </p:spPr>
          <p:txBody>
            <a:bodyPr/>
            <a:lstStyle/>
            <a:p>
              <a:endParaRPr lang="en-US"/>
            </a:p>
          </p:txBody>
        </p:sp>
        <p:pic>
          <p:nvPicPr>
            <p:cNvPr id="9241" name="Picture 16" descr="x0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50" y="3096"/>
              <a:ext cx="1324"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9228" name="Picture 12" descr="Z:\SO5\19999\Source\margery\left.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4800" y="3179763"/>
            <a:ext cx="2339975"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9" name="AutoShape 18"/>
          <p:cNvSpPr>
            <a:spLocks noChangeArrowheads="1"/>
          </p:cNvSpPr>
          <p:nvPr/>
        </p:nvSpPr>
        <p:spPr bwMode="auto">
          <a:xfrm>
            <a:off x="609600" y="4899025"/>
            <a:ext cx="1295400" cy="381000"/>
          </a:xfrm>
          <a:prstGeom prst="roundRect">
            <a:avLst>
              <a:gd name="adj" fmla="val 16667"/>
            </a:avLst>
          </a:prstGeom>
          <a:solidFill>
            <a:srgbClr val="A01C14"/>
          </a:solidFill>
          <a:ln w="9525">
            <a:solidFill>
              <a:schemeClr val="tx1"/>
            </a:solidFill>
            <a:round/>
            <a:headEnd/>
            <a:tailEnd/>
          </a:ln>
        </p:spPr>
        <p:txBody>
          <a:bodyPr wrap="none" anchor="ctr"/>
          <a:lstStyle/>
          <a:p>
            <a:pPr algn="ctr"/>
            <a:endParaRPr lang="en-US" sz="2400" b="1" baseline="30000">
              <a:ea typeface="ＭＳ Ｐゴシック"/>
              <a:cs typeface="ＭＳ Ｐゴシック"/>
            </a:endParaRPr>
          </a:p>
        </p:txBody>
      </p:sp>
      <p:sp>
        <p:nvSpPr>
          <p:cNvPr id="9230" name="Content Placeholder 22"/>
          <p:cNvSpPr txBox="1">
            <a:spLocks/>
          </p:cNvSpPr>
          <p:nvPr/>
        </p:nvSpPr>
        <p:spPr bwMode="auto">
          <a:xfrm>
            <a:off x="573088" y="2665413"/>
            <a:ext cx="140335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ts val="700"/>
              </a:spcBef>
              <a:buClr>
                <a:srgbClr val="C00000"/>
              </a:buClr>
            </a:pPr>
            <a:r>
              <a:rPr lang="en-US" sz="1600" b="1">
                <a:ea typeface="ＭＳ Ｐゴシック"/>
                <a:cs typeface="ＭＳ Ｐゴシック"/>
              </a:rPr>
              <a:t>Whole-Group</a:t>
            </a:r>
            <a:br>
              <a:rPr lang="en-US" sz="1600" b="1">
                <a:ea typeface="ＭＳ Ｐゴシック"/>
                <a:cs typeface="ＭＳ Ｐゴシック"/>
              </a:rPr>
            </a:br>
            <a:r>
              <a:rPr lang="en-US" sz="1600" b="1">
                <a:ea typeface="ＭＳ Ｐゴシック"/>
                <a:cs typeface="ＭＳ Ｐゴシック"/>
              </a:rPr>
              <a:t>Instruction</a:t>
            </a:r>
          </a:p>
        </p:txBody>
      </p:sp>
      <p:sp>
        <p:nvSpPr>
          <p:cNvPr id="9231" name="Content Placeholder 22"/>
          <p:cNvSpPr txBox="1">
            <a:spLocks/>
          </p:cNvSpPr>
          <p:nvPr/>
        </p:nvSpPr>
        <p:spPr bwMode="auto">
          <a:xfrm>
            <a:off x="709613" y="4991100"/>
            <a:ext cx="110013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ts val="700"/>
              </a:spcBef>
              <a:buClr>
                <a:srgbClr val="C00000"/>
              </a:buClr>
            </a:pPr>
            <a:r>
              <a:rPr lang="en-US" sz="1400" b="1">
                <a:solidFill>
                  <a:schemeClr val="bg1"/>
                </a:solidFill>
                <a:ea typeface="ＭＳ Ｐゴシック"/>
                <a:cs typeface="ＭＳ Ｐゴシック"/>
              </a:rPr>
              <a:t>20 minutes</a:t>
            </a:r>
          </a:p>
        </p:txBody>
      </p:sp>
      <p:pic>
        <p:nvPicPr>
          <p:cNvPr id="9232" name="Picture 13" descr="Z:\SO5\19999\Source\margery\right.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46850" y="3209925"/>
            <a:ext cx="232251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3" name="AutoShape 22"/>
          <p:cNvSpPr>
            <a:spLocks noChangeArrowheads="1"/>
          </p:cNvSpPr>
          <p:nvPr/>
        </p:nvSpPr>
        <p:spPr bwMode="auto">
          <a:xfrm>
            <a:off x="7315200" y="4899025"/>
            <a:ext cx="1295400" cy="381000"/>
          </a:xfrm>
          <a:prstGeom prst="roundRect">
            <a:avLst>
              <a:gd name="adj" fmla="val 16667"/>
            </a:avLst>
          </a:prstGeom>
          <a:solidFill>
            <a:srgbClr val="A01C14"/>
          </a:solidFill>
          <a:ln w="9525">
            <a:solidFill>
              <a:schemeClr val="tx1"/>
            </a:solidFill>
            <a:round/>
            <a:headEnd/>
            <a:tailEnd/>
          </a:ln>
        </p:spPr>
        <p:txBody>
          <a:bodyPr wrap="none" anchor="ctr"/>
          <a:lstStyle/>
          <a:p>
            <a:pPr algn="ctr"/>
            <a:endParaRPr lang="en-US" sz="2400" b="1" baseline="30000">
              <a:ea typeface="ＭＳ Ｐゴシック"/>
              <a:cs typeface="ＭＳ Ｐゴシック"/>
            </a:endParaRPr>
          </a:p>
        </p:txBody>
      </p:sp>
      <p:sp>
        <p:nvSpPr>
          <p:cNvPr id="9234" name="Content Placeholder 22"/>
          <p:cNvSpPr txBox="1">
            <a:spLocks/>
          </p:cNvSpPr>
          <p:nvPr/>
        </p:nvSpPr>
        <p:spPr bwMode="auto">
          <a:xfrm>
            <a:off x="7094538" y="2665413"/>
            <a:ext cx="164465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ts val="700"/>
              </a:spcBef>
              <a:buClr>
                <a:srgbClr val="C00000"/>
              </a:buClr>
            </a:pPr>
            <a:r>
              <a:rPr lang="en-US" sz="1600" b="1">
                <a:ea typeface="ＭＳ Ｐゴシック"/>
                <a:cs typeface="ＭＳ Ｐゴシック"/>
              </a:rPr>
              <a:t>Whole-Group Wrap-Up</a:t>
            </a:r>
          </a:p>
        </p:txBody>
      </p:sp>
      <p:sp>
        <p:nvSpPr>
          <p:cNvPr id="9235" name="Content Placeholder 22"/>
          <p:cNvSpPr txBox="1">
            <a:spLocks/>
          </p:cNvSpPr>
          <p:nvPr/>
        </p:nvSpPr>
        <p:spPr bwMode="auto">
          <a:xfrm>
            <a:off x="7418388" y="4991100"/>
            <a:ext cx="10334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ts val="700"/>
              </a:spcBef>
              <a:buClr>
                <a:srgbClr val="C00000"/>
              </a:buClr>
            </a:pPr>
            <a:r>
              <a:rPr lang="en-US" sz="1400" b="1">
                <a:solidFill>
                  <a:schemeClr val="bg1"/>
                </a:solidFill>
                <a:ea typeface="ＭＳ Ｐゴシック"/>
                <a:cs typeface="ＭＳ Ｐゴシック"/>
              </a:rPr>
              <a:t>10 minutes</a:t>
            </a:r>
          </a:p>
        </p:txBody>
      </p:sp>
      <p:grpSp>
        <p:nvGrpSpPr>
          <p:cNvPr id="9236" name="Group 25"/>
          <p:cNvGrpSpPr>
            <a:grpSpLocks/>
          </p:cNvGrpSpPr>
          <p:nvPr/>
        </p:nvGrpSpPr>
        <p:grpSpPr bwMode="auto">
          <a:xfrm>
            <a:off x="3881438" y="6038850"/>
            <a:ext cx="1406525" cy="387350"/>
            <a:chOff x="2445" y="3804"/>
            <a:chExt cx="886" cy="244"/>
          </a:xfrm>
        </p:grpSpPr>
        <p:sp>
          <p:nvSpPr>
            <p:cNvPr id="9238" name="AutoShape 26"/>
            <p:cNvSpPr>
              <a:spLocks noChangeArrowheads="1"/>
            </p:cNvSpPr>
            <p:nvPr/>
          </p:nvSpPr>
          <p:spPr bwMode="auto">
            <a:xfrm>
              <a:off x="2445" y="3804"/>
              <a:ext cx="886" cy="244"/>
            </a:xfrm>
            <a:prstGeom prst="roundRect">
              <a:avLst>
                <a:gd name="adj" fmla="val 16667"/>
              </a:avLst>
            </a:prstGeom>
            <a:solidFill>
              <a:srgbClr val="A01C14"/>
            </a:solidFill>
            <a:ln w="9525">
              <a:solidFill>
                <a:schemeClr val="tx1"/>
              </a:solidFill>
              <a:round/>
              <a:headEnd/>
              <a:tailEnd/>
            </a:ln>
          </p:spPr>
          <p:txBody>
            <a:bodyPr wrap="none" anchor="ctr"/>
            <a:lstStyle/>
            <a:p>
              <a:pPr algn="ctr"/>
              <a:endParaRPr lang="en-US" sz="2400" b="1" baseline="30000">
                <a:ea typeface="ＭＳ Ｐゴシック"/>
                <a:cs typeface="ＭＳ Ｐゴシック"/>
              </a:endParaRPr>
            </a:p>
          </p:txBody>
        </p:sp>
        <p:sp>
          <p:nvSpPr>
            <p:cNvPr id="9239" name="Rectangle 27"/>
            <p:cNvSpPr>
              <a:spLocks noChangeArrowheads="1"/>
            </p:cNvSpPr>
            <p:nvPr/>
          </p:nvSpPr>
          <p:spPr bwMode="auto">
            <a:xfrm>
              <a:off x="2479" y="3825"/>
              <a:ext cx="80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ts val="700"/>
                </a:spcBef>
                <a:buClr>
                  <a:srgbClr val="C00000"/>
                </a:buClr>
              </a:pPr>
              <a:r>
                <a:rPr lang="en-US" sz="1400" b="1">
                  <a:solidFill>
                    <a:schemeClr val="bg1"/>
                  </a:solidFill>
                  <a:ea typeface="ＭＳ Ｐゴシック"/>
                  <a:cs typeface="ＭＳ Ｐゴシック"/>
                </a:rPr>
                <a:t>60 minutes</a:t>
              </a:r>
            </a:p>
          </p:txBody>
        </p:sp>
      </p:grpSp>
      <p:sp>
        <p:nvSpPr>
          <p:cNvPr id="9237" name="TextBox 1"/>
          <p:cNvSpPr txBox="1">
            <a:spLocks noChangeArrowheads="1"/>
          </p:cNvSpPr>
          <p:nvPr/>
        </p:nvSpPr>
        <p:spPr bwMode="auto">
          <a:xfrm>
            <a:off x="304800" y="76200"/>
            <a:ext cx="8839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2400" b="1" dirty="0">
                <a:solidFill>
                  <a:schemeClr val="bg1"/>
                </a:solidFill>
                <a:latin typeface="Tekton Pro Ext" pitchFamily="34" charset="0"/>
              </a:rPr>
              <a:t>READ 180 :  A Blended–Learning Instructional Model</a:t>
            </a:r>
          </a:p>
        </p:txBody>
      </p:sp>
    </p:spTree>
    <p:extLst>
      <p:ext uri="{BB962C8B-B14F-4D97-AF65-F5344CB8AC3E}">
        <p14:creationId xmlns:p14="http://schemas.microsoft.com/office/powerpoint/2010/main" val="1055915952"/>
      </p:ext>
    </p:extLst>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6781800" y="4648200"/>
            <a:ext cx="2362200" cy="22098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243" name="TextBox 10"/>
          <p:cNvSpPr txBox="1">
            <a:spLocks noChangeArrowheads="1"/>
          </p:cNvSpPr>
          <p:nvPr/>
        </p:nvSpPr>
        <p:spPr bwMode="auto">
          <a:xfrm>
            <a:off x="304800" y="76200"/>
            <a:ext cx="8434388"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3000" b="1">
                <a:solidFill>
                  <a:schemeClr val="bg1"/>
                </a:solidFill>
                <a:latin typeface="Tekton Pro Ext" pitchFamily="34" charset="0"/>
              </a:rPr>
              <a:t>READ 180 Whole Group Instruction</a:t>
            </a:r>
          </a:p>
        </p:txBody>
      </p:sp>
      <p:pic>
        <p:nvPicPr>
          <p:cNvPr id="1024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143000"/>
            <a:ext cx="7696200" cy="564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0781008"/>
      </p:ext>
    </p:extLst>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6705600" y="4343400"/>
            <a:ext cx="2438400" cy="23622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267" name="TextBox 9"/>
          <p:cNvSpPr txBox="1">
            <a:spLocks noChangeArrowheads="1"/>
          </p:cNvSpPr>
          <p:nvPr/>
        </p:nvSpPr>
        <p:spPr bwMode="auto">
          <a:xfrm>
            <a:off x="304800" y="76200"/>
            <a:ext cx="84343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3000" b="1" dirty="0">
                <a:solidFill>
                  <a:schemeClr val="bg1"/>
                </a:solidFill>
                <a:latin typeface="Tekton Pro Ext" pitchFamily="34" charset="0"/>
              </a:rPr>
              <a:t>READ 180 Small Group Instruction</a:t>
            </a:r>
          </a:p>
        </p:txBody>
      </p:sp>
      <p:pic>
        <p:nvPicPr>
          <p:cNvPr id="11268" name="Picture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344613"/>
            <a:ext cx="8058027" cy="551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3187304"/>
      </p:ext>
    </p:extLst>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6705600" y="4343400"/>
            <a:ext cx="2438400" cy="23622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291" name="TextBox 9"/>
          <p:cNvSpPr txBox="1">
            <a:spLocks noChangeArrowheads="1"/>
          </p:cNvSpPr>
          <p:nvPr/>
        </p:nvSpPr>
        <p:spPr bwMode="auto">
          <a:xfrm>
            <a:off x="304800" y="76200"/>
            <a:ext cx="84343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3000" b="1" i="1">
                <a:solidFill>
                  <a:schemeClr val="bg1"/>
                </a:solidFill>
                <a:latin typeface="Tekton Pro Ext" pitchFamily="34" charset="0"/>
              </a:rPr>
              <a:t>READ 180 Interactive Technology</a:t>
            </a:r>
          </a:p>
        </p:txBody>
      </p:sp>
      <p:pic>
        <p:nvPicPr>
          <p:cNvPr id="12292" name="Picture 1"/>
          <p:cNvPicPr>
            <a:picLocks noChangeAspect="1"/>
          </p:cNvPicPr>
          <p:nvPr/>
        </p:nvPicPr>
        <p:blipFill>
          <a:blip r:embed="rId3">
            <a:extLst>
              <a:ext uri="{28A0092B-C50C-407E-A947-70E740481C1C}">
                <a14:useLocalDpi xmlns:a14="http://schemas.microsoft.com/office/drawing/2010/main" val="0"/>
              </a:ext>
            </a:extLst>
          </a:blip>
          <a:srcRect b="8749"/>
          <a:stretch>
            <a:fillRect/>
          </a:stretch>
        </p:blipFill>
        <p:spPr bwMode="auto">
          <a:xfrm>
            <a:off x="762000" y="1143000"/>
            <a:ext cx="7704138"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32581"/>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9"/>
          <p:cNvPicPr>
            <a:picLocks noChangeAspect="1" noChangeArrowheads="1"/>
          </p:cNvPicPr>
          <p:nvPr/>
        </p:nvPicPr>
        <p:blipFill>
          <a:blip r:embed="rId3" cstate="print"/>
          <a:srcRect/>
          <a:stretch>
            <a:fillRect/>
          </a:stretch>
        </p:blipFill>
        <p:spPr bwMode="auto">
          <a:xfrm>
            <a:off x="-13389" y="6169025"/>
            <a:ext cx="9148763" cy="685800"/>
          </a:xfrm>
          <a:prstGeom prst="rect">
            <a:avLst/>
          </a:prstGeom>
          <a:noFill/>
          <a:ln w="9525">
            <a:noFill/>
            <a:miter lim="800000"/>
            <a:headEnd/>
            <a:tailEnd/>
          </a:ln>
        </p:spPr>
      </p:pic>
      <p:sp>
        <p:nvSpPr>
          <p:cNvPr id="5123" name="Line 6"/>
          <p:cNvSpPr>
            <a:spLocks noChangeShapeType="1"/>
          </p:cNvSpPr>
          <p:nvPr/>
        </p:nvSpPr>
        <p:spPr bwMode="auto">
          <a:xfrm>
            <a:off x="0" y="684213"/>
            <a:ext cx="9144000" cy="0"/>
          </a:xfrm>
          <a:prstGeom prst="line">
            <a:avLst/>
          </a:prstGeom>
          <a:noFill/>
          <a:ln w="25400">
            <a:solidFill>
              <a:srgbClr val="FF8500"/>
            </a:solidFill>
            <a:round/>
            <a:headEnd/>
            <a:tailEnd/>
          </a:ln>
        </p:spPr>
        <p:txBody>
          <a:bodyPr wrap="none" anchor="ctr"/>
          <a:lstStyle/>
          <a:p>
            <a:endParaRPr lang="en-US">
              <a:solidFill>
                <a:srgbClr val="000000"/>
              </a:solidFill>
            </a:endParaRPr>
          </a:p>
        </p:txBody>
      </p:sp>
      <p:sp>
        <p:nvSpPr>
          <p:cNvPr id="5124" name="Text Box 7"/>
          <p:cNvSpPr txBox="1">
            <a:spLocks noChangeArrowheads="1"/>
          </p:cNvSpPr>
          <p:nvPr/>
        </p:nvSpPr>
        <p:spPr bwMode="auto">
          <a:xfrm>
            <a:off x="227013" y="109538"/>
            <a:ext cx="8683625" cy="549275"/>
          </a:xfrm>
          <a:prstGeom prst="rect">
            <a:avLst/>
          </a:prstGeom>
          <a:noFill/>
          <a:ln w="9525">
            <a:noFill/>
            <a:miter lim="800000"/>
            <a:headEnd/>
            <a:tailEnd/>
          </a:ln>
        </p:spPr>
        <p:txBody>
          <a:bodyPr/>
          <a:lstStyle/>
          <a:p>
            <a:pPr algn="ctr" eaLnBrk="0" hangingPunct="0">
              <a:spcBef>
                <a:spcPct val="50000"/>
              </a:spcBef>
            </a:pPr>
            <a:endParaRPr lang="en-US">
              <a:solidFill>
                <a:srgbClr val="000000"/>
              </a:solidFill>
            </a:endParaRPr>
          </a:p>
        </p:txBody>
      </p:sp>
      <p:sp>
        <p:nvSpPr>
          <p:cNvPr id="5125" name="Line 30"/>
          <p:cNvSpPr>
            <a:spLocks noChangeShapeType="1"/>
          </p:cNvSpPr>
          <p:nvPr/>
        </p:nvSpPr>
        <p:spPr bwMode="auto">
          <a:xfrm>
            <a:off x="6350" y="6169025"/>
            <a:ext cx="9144000" cy="0"/>
          </a:xfrm>
          <a:prstGeom prst="line">
            <a:avLst/>
          </a:prstGeom>
          <a:noFill/>
          <a:ln w="25400">
            <a:solidFill>
              <a:srgbClr val="A3BD0B"/>
            </a:solidFill>
            <a:round/>
            <a:headEnd/>
            <a:tailEnd/>
          </a:ln>
        </p:spPr>
        <p:txBody>
          <a:bodyPr wrap="none" anchor="ctr"/>
          <a:lstStyle/>
          <a:p>
            <a:endParaRPr lang="en-US">
              <a:solidFill>
                <a:srgbClr val="000000"/>
              </a:solidFill>
            </a:endParaRPr>
          </a:p>
        </p:txBody>
      </p:sp>
      <p:sp>
        <p:nvSpPr>
          <p:cNvPr id="5126" name="Title 18"/>
          <p:cNvSpPr>
            <a:spLocks noGrp="1"/>
          </p:cNvSpPr>
          <p:nvPr>
            <p:ph type="title"/>
          </p:nvPr>
        </p:nvSpPr>
        <p:spPr>
          <a:xfrm>
            <a:off x="685800" y="34506"/>
            <a:ext cx="7772400" cy="696637"/>
          </a:xfrm>
        </p:spPr>
        <p:txBody>
          <a:bodyPr/>
          <a:lstStyle/>
          <a:p>
            <a:pPr eaLnBrk="1" hangingPunct="1"/>
            <a:r>
              <a:rPr lang="en-US" sz="3000" b="1" dirty="0" smtClean="0">
                <a:solidFill>
                  <a:srgbClr val="FFFF00"/>
                </a:solidFill>
                <a:latin typeface="Arial" charset="0"/>
                <a:cs typeface="Arial" charset="0"/>
              </a:rPr>
              <a:t>Challenge</a:t>
            </a:r>
            <a:r>
              <a:rPr lang="en-US" sz="2800" b="1" dirty="0" smtClean="0">
                <a:solidFill>
                  <a:srgbClr val="FFFF00"/>
                </a:solidFill>
                <a:latin typeface="Arial" charset="0"/>
                <a:cs typeface="Arial" charset="0"/>
              </a:rPr>
              <a:t> 1. Rollercoaster Revenues…</a:t>
            </a:r>
          </a:p>
        </p:txBody>
      </p:sp>
      <p:graphicFrame>
        <p:nvGraphicFramePr>
          <p:cNvPr id="17" name="Content Placeholder 16"/>
          <p:cNvGraphicFramePr>
            <a:graphicFrameLocks noGrp="1"/>
          </p:cNvGraphicFramePr>
          <p:nvPr>
            <p:ph idx="1"/>
            <p:extLst>
              <p:ext uri="{D42A27DB-BD31-4B8C-83A1-F6EECF244321}">
                <p14:modId xmlns:p14="http://schemas.microsoft.com/office/powerpoint/2010/main" val="1587939860"/>
              </p:ext>
            </p:extLst>
          </p:nvPr>
        </p:nvGraphicFramePr>
        <p:xfrm>
          <a:off x="227013" y="744381"/>
          <a:ext cx="8664694" cy="5424643"/>
        </p:xfrm>
        <a:graphic>
          <a:graphicData uri="http://schemas.openxmlformats.org/drawingml/2006/chart">
            <c:chart xmlns:c="http://schemas.openxmlformats.org/drawingml/2006/chart" xmlns:r="http://schemas.openxmlformats.org/officeDocument/2006/relationships" r:id="rId4"/>
          </a:graphicData>
        </a:graphic>
      </p:graphicFrame>
      <p:sp>
        <p:nvSpPr>
          <p:cNvPr id="5127" name="TextBox 8"/>
          <p:cNvSpPr txBox="1">
            <a:spLocks noChangeArrowheads="1"/>
          </p:cNvSpPr>
          <p:nvPr/>
        </p:nvSpPr>
        <p:spPr bwMode="auto">
          <a:xfrm>
            <a:off x="-8626" y="-354489"/>
            <a:ext cx="9144000" cy="738664"/>
          </a:xfrm>
          <a:prstGeom prst="rect">
            <a:avLst/>
          </a:prstGeom>
          <a:noFill/>
          <a:ln w="9525">
            <a:noFill/>
            <a:miter lim="800000"/>
            <a:headEnd/>
            <a:tailEnd/>
          </a:ln>
        </p:spPr>
        <p:txBody>
          <a:bodyPr>
            <a:spAutoFit/>
          </a:bodyPr>
          <a:lstStyle/>
          <a:p>
            <a:pPr lvl="1" algn="ctr">
              <a:spcBef>
                <a:spcPts val="2000"/>
              </a:spcBef>
            </a:pPr>
            <a:endParaRPr lang="en-US" sz="2400" b="1" dirty="0">
              <a:solidFill>
                <a:srgbClr val="FFFF00"/>
              </a:solidFill>
              <a:latin typeface="Times New Roman" pitchFamily="18" charset="0"/>
              <a:cs typeface="Times New Roman" pitchFamily="18" charset="0"/>
            </a:endParaRPr>
          </a:p>
          <a:p>
            <a:pPr lvl="1"/>
            <a:endParaRPr lang="en-US" dirty="0">
              <a:solidFill>
                <a:srgbClr val="FFFFFF"/>
              </a:solidFill>
              <a:latin typeface="Times New Roman" pitchFamily="18" charset="0"/>
              <a:cs typeface="Times New Roman" pitchFamily="18" charset="0"/>
            </a:endParaRPr>
          </a:p>
        </p:txBody>
      </p:sp>
      <p:sp>
        <p:nvSpPr>
          <p:cNvPr id="5128"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solidFill>
                <a:srgbClr val="000000"/>
              </a:solidFill>
            </a:endParaRPr>
          </a:p>
        </p:txBody>
      </p:sp>
      <p:sp>
        <p:nvSpPr>
          <p:cNvPr id="5129"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solidFill>
                <a:srgbClr val="000000"/>
              </a:solidFill>
            </a:endParaRPr>
          </a:p>
        </p:txBody>
      </p:sp>
      <p:sp>
        <p:nvSpPr>
          <p:cNvPr id="4" name="TextBox 3"/>
          <p:cNvSpPr txBox="1"/>
          <p:nvPr/>
        </p:nvSpPr>
        <p:spPr>
          <a:xfrm>
            <a:off x="227013" y="6324600"/>
            <a:ext cx="7850187" cy="646331"/>
          </a:xfrm>
          <a:prstGeom prst="rect">
            <a:avLst/>
          </a:prstGeom>
          <a:noFill/>
        </p:spPr>
        <p:txBody>
          <a:bodyPr wrap="square" rtlCol="0">
            <a:spAutoFit/>
          </a:bodyPr>
          <a:lstStyle/>
          <a:p>
            <a:r>
              <a:rPr lang="en-US" dirty="0">
                <a:solidFill>
                  <a:schemeClr val="bg1"/>
                </a:solidFill>
                <a:latin typeface="Calibri" pitchFamily="34" charset="0"/>
                <a:cs typeface="Calibri" pitchFamily="34" charset="0"/>
              </a:rPr>
              <a:t>Source: National Association of State Budget Officers, Spring 2011</a:t>
            </a:r>
          </a:p>
          <a:p>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22128663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6934200" y="4343400"/>
            <a:ext cx="2209800" cy="23622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315" name="TextBox 9"/>
          <p:cNvSpPr txBox="1">
            <a:spLocks noChangeArrowheads="1"/>
          </p:cNvSpPr>
          <p:nvPr/>
        </p:nvSpPr>
        <p:spPr bwMode="auto">
          <a:xfrm>
            <a:off x="404812" y="76200"/>
            <a:ext cx="8434388"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3000" b="1">
                <a:solidFill>
                  <a:schemeClr val="bg1"/>
                </a:solidFill>
                <a:latin typeface="Tekton Pro Ext" pitchFamily="34" charset="0"/>
              </a:rPr>
              <a:t>Independent Reading</a:t>
            </a:r>
          </a:p>
        </p:txBody>
      </p:sp>
      <p:pic>
        <p:nvPicPr>
          <p:cNvPr id="13316" name="Picture 1"/>
          <p:cNvPicPr>
            <a:picLocks noChangeAspect="1"/>
          </p:cNvPicPr>
          <p:nvPr/>
        </p:nvPicPr>
        <p:blipFill>
          <a:blip r:embed="rId3">
            <a:extLst>
              <a:ext uri="{28A0092B-C50C-407E-A947-70E740481C1C}">
                <a14:useLocalDpi xmlns:a14="http://schemas.microsoft.com/office/drawing/2010/main" val="0"/>
              </a:ext>
            </a:extLst>
          </a:blip>
          <a:srcRect l="-9" t="371" r="9" b="7964"/>
          <a:stretch>
            <a:fillRect/>
          </a:stretch>
        </p:blipFill>
        <p:spPr bwMode="auto">
          <a:xfrm>
            <a:off x="635000" y="1143000"/>
            <a:ext cx="7773988"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0171500"/>
      </p:ext>
    </p:extLst>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673100" y="1371600"/>
            <a:ext cx="7874000" cy="4538663"/>
          </a:xfrm>
          <a:prstGeom prst="rect">
            <a:avLst/>
          </a:prstGeom>
          <a:noFill/>
          <a:ln w="9525">
            <a:noFill/>
            <a:miter lim="800000"/>
            <a:headEnd/>
            <a:tailEnd/>
          </a:ln>
          <a:effec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90000"/>
              </a:lnSpc>
              <a:spcBef>
                <a:spcPct val="20000"/>
              </a:spcBef>
              <a:buClr>
                <a:srgbClr val="E60000"/>
              </a:buClr>
              <a:buSzPct val="110000"/>
            </a:pPr>
            <a:r>
              <a:rPr lang="en-US" sz="2400" b="1" u="sng" dirty="0">
                <a:ea typeface="ＭＳ Ｐゴシック"/>
                <a:cs typeface="ＭＳ Ｐゴシック"/>
              </a:rPr>
              <a:t>READ 180’s Blended Learning Program Provides:</a:t>
            </a:r>
          </a:p>
          <a:p>
            <a:pPr eaLnBrk="1" hangingPunct="1">
              <a:lnSpc>
                <a:spcPct val="90000"/>
              </a:lnSpc>
              <a:spcBef>
                <a:spcPct val="20000"/>
              </a:spcBef>
              <a:buClr>
                <a:srgbClr val="E60000"/>
              </a:buClr>
              <a:buSzPct val="110000"/>
              <a:buFont typeface="Wingdings" pitchFamily="2" charset="2"/>
              <a:buChar char="ü"/>
            </a:pPr>
            <a:r>
              <a:rPr lang="en-US" sz="2400" dirty="0">
                <a:ea typeface="ＭＳ Ｐゴシック"/>
                <a:cs typeface="ＭＳ Ｐゴシック"/>
              </a:rPr>
              <a:t>Assessment/inventory of students’ reading level/needs </a:t>
            </a:r>
          </a:p>
          <a:p>
            <a:pPr eaLnBrk="1" hangingPunct="1">
              <a:lnSpc>
                <a:spcPct val="90000"/>
              </a:lnSpc>
              <a:spcBef>
                <a:spcPct val="20000"/>
              </a:spcBef>
              <a:buClr>
                <a:srgbClr val="E60000"/>
              </a:buClr>
              <a:buSzPct val="110000"/>
              <a:buFont typeface="Wingdings" pitchFamily="2" charset="2"/>
              <a:buChar char="ü"/>
            </a:pPr>
            <a:r>
              <a:rPr lang="en-US" sz="2400" dirty="0" err="1">
                <a:ea typeface="ＭＳ Ｐゴシック"/>
                <a:cs typeface="ＭＳ Ｐゴシック"/>
              </a:rPr>
              <a:t>Scaffolded</a:t>
            </a:r>
            <a:r>
              <a:rPr lang="en-US" sz="2400" dirty="0">
                <a:ea typeface="ＭＳ Ｐゴシック"/>
                <a:cs typeface="ＭＳ Ｐゴシック"/>
              </a:rPr>
              <a:t> text </a:t>
            </a:r>
          </a:p>
          <a:p>
            <a:pPr eaLnBrk="1" hangingPunct="1">
              <a:lnSpc>
                <a:spcPct val="90000"/>
              </a:lnSpc>
              <a:spcBef>
                <a:spcPct val="20000"/>
              </a:spcBef>
              <a:buClr>
                <a:srgbClr val="E60000"/>
              </a:buClr>
              <a:buSzPct val="110000"/>
              <a:buFont typeface="Wingdings" pitchFamily="2" charset="2"/>
              <a:buChar char="ü"/>
            </a:pPr>
            <a:r>
              <a:rPr lang="en-US" sz="2400" dirty="0">
                <a:ea typeface="ＭＳ Ｐゴシック"/>
                <a:cs typeface="ＭＳ Ｐゴシック"/>
              </a:rPr>
              <a:t>Rigorous, literary and informational texts</a:t>
            </a:r>
          </a:p>
          <a:p>
            <a:pPr eaLnBrk="1" hangingPunct="1">
              <a:lnSpc>
                <a:spcPct val="90000"/>
              </a:lnSpc>
              <a:spcBef>
                <a:spcPct val="20000"/>
              </a:spcBef>
              <a:buClr>
                <a:srgbClr val="E60000"/>
              </a:buClr>
              <a:buSzPct val="110000"/>
              <a:buFont typeface="Wingdings" pitchFamily="2" charset="2"/>
              <a:buChar char="ü"/>
            </a:pPr>
            <a:r>
              <a:rPr lang="en-US" sz="2400" dirty="0">
                <a:ea typeface="ＭＳ Ｐゴシック"/>
                <a:cs typeface="ＭＳ Ｐゴシック"/>
              </a:rPr>
              <a:t>Leveled nonfiction content</a:t>
            </a:r>
          </a:p>
          <a:p>
            <a:pPr eaLnBrk="1" hangingPunct="1">
              <a:lnSpc>
                <a:spcPct val="90000"/>
              </a:lnSpc>
              <a:spcBef>
                <a:spcPct val="20000"/>
              </a:spcBef>
              <a:buClr>
                <a:srgbClr val="E60000"/>
              </a:buClr>
              <a:buSzPct val="110000"/>
              <a:buFont typeface="Wingdings" pitchFamily="2" charset="2"/>
              <a:buChar char="ü"/>
            </a:pPr>
            <a:r>
              <a:rPr lang="en-US" sz="2400" dirty="0">
                <a:ea typeface="ＭＳ Ｐゴシック"/>
                <a:cs typeface="ＭＳ Ｐゴシック"/>
              </a:rPr>
              <a:t>Writing software for independent practice</a:t>
            </a:r>
          </a:p>
          <a:p>
            <a:pPr eaLnBrk="1" hangingPunct="1">
              <a:lnSpc>
                <a:spcPct val="90000"/>
              </a:lnSpc>
              <a:spcBef>
                <a:spcPct val="20000"/>
              </a:spcBef>
              <a:buClr>
                <a:srgbClr val="E60000"/>
              </a:buClr>
              <a:buSzPct val="110000"/>
              <a:buFont typeface="Wingdings" pitchFamily="2" charset="2"/>
              <a:buChar char="ü"/>
            </a:pPr>
            <a:r>
              <a:rPr lang="en-US" sz="2400" dirty="0">
                <a:ea typeface="ＭＳ Ｐゴシック"/>
                <a:cs typeface="ＭＳ Ｐゴシック"/>
              </a:rPr>
              <a:t>Reading, writing, &amp; thinking for college and career readiness</a:t>
            </a:r>
          </a:p>
          <a:p>
            <a:pPr eaLnBrk="1" hangingPunct="1">
              <a:lnSpc>
                <a:spcPct val="90000"/>
              </a:lnSpc>
              <a:spcBef>
                <a:spcPct val="20000"/>
              </a:spcBef>
              <a:buClr>
                <a:srgbClr val="E60000"/>
              </a:buClr>
              <a:buSzPct val="110000"/>
              <a:buFont typeface="Wingdings" pitchFamily="2" charset="2"/>
              <a:buChar char="ü"/>
            </a:pPr>
            <a:r>
              <a:rPr lang="en-US" sz="2400" dirty="0">
                <a:ea typeface="ＭＳ Ｐゴシック"/>
                <a:cs typeface="ＭＳ Ｐゴシック"/>
              </a:rPr>
              <a:t>21</a:t>
            </a:r>
            <a:r>
              <a:rPr lang="en-US" sz="2400" baseline="30000" dirty="0">
                <a:ea typeface="ＭＳ Ｐゴシック"/>
                <a:cs typeface="ＭＳ Ｐゴシック"/>
              </a:rPr>
              <a:t>st</a:t>
            </a:r>
            <a:r>
              <a:rPr lang="en-US" sz="2400" dirty="0">
                <a:ea typeface="ＭＳ Ｐゴシック"/>
                <a:cs typeface="ＭＳ Ｐゴシック"/>
              </a:rPr>
              <a:t> Century college and career assessments</a:t>
            </a:r>
          </a:p>
          <a:p>
            <a:pPr eaLnBrk="1" hangingPunct="1">
              <a:lnSpc>
                <a:spcPct val="90000"/>
              </a:lnSpc>
              <a:spcBef>
                <a:spcPct val="20000"/>
              </a:spcBef>
              <a:buFontTx/>
              <a:buChar char="•"/>
            </a:pPr>
            <a:endParaRPr lang="en-US" sz="2600" dirty="0">
              <a:ea typeface="ＭＳ Ｐゴシック"/>
              <a:cs typeface="ＭＳ Ｐゴシック"/>
            </a:endParaRPr>
          </a:p>
        </p:txBody>
      </p:sp>
      <p:sp>
        <p:nvSpPr>
          <p:cNvPr id="14339" name="Rectangle 1"/>
          <p:cNvSpPr>
            <a:spLocks noChangeArrowheads="1"/>
          </p:cNvSpPr>
          <p:nvPr/>
        </p:nvSpPr>
        <p:spPr bwMode="auto">
          <a:xfrm>
            <a:off x="381000" y="76200"/>
            <a:ext cx="8382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200">
                <a:solidFill>
                  <a:schemeClr val="bg1"/>
                </a:solidFill>
                <a:latin typeface="Tekton Pro" pitchFamily="34" charset="0"/>
              </a:rPr>
              <a:t>Helping Students be College and Career Ready!</a:t>
            </a:r>
            <a:endParaRPr lang="en-US" sz="3200"/>
          </a:p>
        </p:txBody>
      </p:sp>
    </p:spTree>
    <p:extLst>
      <p:ext uri="{BB962C8B-B14F-4D97-AF65-F5344CB8AC3E}">
        <p14:creationId xmlns:p14="http://schemas.microsoft.com/office/powerpoint/2010/main" val="4244075723"/>
      </p:ext>
    </p:extLst>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152400"/>
            <a:ext cx="6769100" cy="508000"/>
          </a:xfrm>
        </p:spPr>
        <p:txBody>
          <a:bodyPr/>
          <a:lstStyle/>
          <a:p>
            <a:r>
              <a:rPr lang="en-US" sz="3200" dirty="0" smtClean="0">
                <a:solidFill>
                  <a:schemeClr val="bg1"/>
                </a:solidFill>
                <a:latin typeface="Tekton Pro Ext" pitchFamily="34" charset="0"/>
              </a:rPr>
              <a:t>Blended Learning Leads to:</a:t>
            </a:r>
          </a:p>
        </p:txBody>
      </p:sp>
      <p:sp>
        <p:nvSpPr>
          <p:cNvPr id="39939" name="Rectangle 3"/>
          <p:cNvSpPr>
            <a:spLocks noGrp="1" noChangeArrowheads="1"/>
          </p:cNvSpPr>
          <p:nvPr>
            <p:ph type="body" idx="1"/>
          </p:nvPr>
        </p:nvSpPr>
        <p:spPr/>
        <p:txBody>
          <a:bodyPr/>
          <a:lstStyle/>
          <a:p>
            <a:pPr>
              <a:buFontTx/>
              <a:buNone/>
            </a:pPr>
            <a:endParaRPr lang="en-US" dirty="0" smtClean="0">
              <a:solidFill>
                <a:srgbClr val="33CC33"/>
              </a:solidFill>
            </a:endParaRPr>
          </a:p>
          <a:p>
            <a:r>
              <a:rPr lang="en-US" dirty="0" smtClean="0"/>
              <a:t>Empowered School Administrators</a:t>
            </a:r>
          </a:p>
          <a:p>
            <a:pPr>
              <a:buFontTx/>
              <a:buNone/>
            </a:pPr>
            <a:endParaRPr lang="en-US" dirty="0" smtClean="0"/>
          </a:p>
          <a:p>
            <a:r>
              <a:rPr lang="en-US" dirty="0" smtClean="0"/>
              <a:t>Effective Teachers</a:t>
            </a:r>
          </a:p>
          <a:p>
            <a:pPr>
              <a:buFontTx/>
              <a:buNone/>
            </a:pPr>
            <a:endParaRPr lang="en-US" dirty="0" smtClean="0"/>
          </a:p>
          <a:p>
            <a:r>
              <a:rPr lang="en-US" dirty="0" smtClean="0"/>
              <a:t>Engaged Students</a:t>
            </a:r>
          </a:p>
        </p:txBody>
      </p:sp>
    </p:spTree>
    <p:extLst>
      <p:ext uri="{BB962C8B-B14F-4D97-AF65-F5344CB8AC3E}">
        <p14:creationId xmlns:p14="http://schemas.microsoft.com/office/powerpoint/2010/main" val="242067400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295400"/>
            <a:ext cx="8229600" cy="4525963"/>
          </a:xfrm>
        </p:spPr>
        <p:txBody>
          <a:bodyPr>
            <a:normAutofit/>
          </a:bodyPr>
          <a:lstStyle/>
          <a:p>
            <a:pPr>
              <a:lnSpc>
                <a:spcPct val="200000"/>
              </a:lnSpc>
            </a:pPr>
            <a:r>
              <a:rPr lang="en-US" sz="2800" dirty="0" smtClean="0"/>
              <a:t>On-line instruction for credit recovery</a:t>
            </a:r>
          </a:p>
          <a:p>
            <a:pPr lvl="1"/>
            <a:r>
              <a:rPr lang="en-US" sz="2200" b="0" dirty="0" smtClean="0"/>
              <a:t>Courses with “no walls” allows 24 hour access</a:t>
            </a:r>
          </a:p>
          <a:p>
            <a:pPr lvl="1"/>
            <a:r>
              <a:rPr lang="en-US" sz="2200" b="0" dirty="0" smtClean="0"/>
              <a:t>17  course sections offered during one period</a:t>
            </a:r>
          </a:p>
          <a:p>
            <a:pPr lvl="1"/>
            <a:r>
              <a:rPr lang="en-US" sz="2200" b="0" dirty="0" smtClean="0"/>
              <a:t>All levels of English, Math, Science, Social Studies</a:t>
            </a:r>
          </a:p>
          <a:p>
            <a:pPr lvl="1"/>
            <a:endParaRPr lang="en-US" sz="2200" b="0" dirty="0" smtClean="0"/>
          </a:p>
          <a:p>
            <a:pPr>
              <a:lnSpc>
                <a:spcPct val="110000"/>
              </a:lnSpc>
            </a:pPr>
            <a:r>
              <a:rPr lang="en-US" sz="2800" dirty="0" smtClean="0"/>
              <a:t>We use our own teachers to monitor students</a:t>
            </a:r>
          </a:p>
          <a:p>
            <a:pPr lvl="1">
              <a:lnSpc>
                <a:spcPct val="110000"/>
              </a:lnSpc>
            </a:pPr>
            <a:r>
              <a:rPr lang="en-US" sz="2200" b="0" dirty="0" smtClean="0"/>
              <a:t>6 sections offered during the school day</a:t>
            </a:r>
          </a:p>
          <a:p>
            <a:pPr lvl="1">
              <a:lnSpc>
                <a:spcPct val="110000"/>
              </a:lnSpc>
            </a:pPr>
            <a:r>
              <a:rPr lang="en-US" sz="2200" b="0" dirty="0" smtClean="0"/>
              <a:t>2 sections offered after school</a:t>
            </a:r>
          </a:p>
          <a:p>
            <a:pPr lvl="1">
              <a:lnSpc>
                <a:spcPct val="110000"/>
              </a:lnSpc>
            </a:pPr>
            <a:r>
              <a:rPr lang="en-US" sz="2200" b="0" dirty="0" smtClean="0"/>
              <a:t>3 sections offered during summer school</a:t>
            </a:r>
          </a:p>
          <a:p>
            <a:pPr lvl="1"/>
            <a:endParaRPr lang="en-US" dirty="0"/>
          </a:p>
        </p:txBody>
      </p:sp>
      <p:sp>
        <p:nvSpPr>
          <p:cNvPr id="3" name="Title 2"/>
          <p:cNvSpPr>
            <a:spLocks noGrp="1"/>
          </p:cNvSpPr>
          <p:nvPr>
            <p:ph type="title"/>
          </p:nvPr>
        </p:nvSpPr>
        <p:spPr>
          <a:xfrm>
            <a:off x="304800" y="152400"/>
            <a:ext cx="6159500" cy="508000"/>
          </a:xfrm>
        </p:spPr>
        <p:txBody>
          <a:bodyPr/>
          <a:lstStyle/>
          <a:p>
            <a:r>
              <a:rPr lang="en-US" dirty="0" smtClean="0">
                <a:solidFill>
                  <a:schemeClr val="bg1"/>
                </a:solidFill>
                <a:latin typeface="Tekton Pro" pitchFamily="34" charset="0"/>
              </a:rPr>
              <a:t>Advanced Academics</a:t>
            </a:r>
            <a:endParaRPr lang="en-US" dirty="0">
              <a:solidFill>
                <a:schemeClr val="bg1"/>
              </a:solidFill>
              <a:latin typeface="Tekton Pro" pitchFamily="34" charset="0"/>
            </a:endParaRPr>
          </a:p>
        </p:txBody>
      </p:sp>
    </p:spTree>
    <p:extLst>
      <p:ext uri="{BB962C8B-B14F-4D97-AF65-F5344CB8AC3E}">
        <p14:creationId xmlns:p14="http://schemas.microsoft.com/office/powerpoint/2010/main" val="22289586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6781800" y="4572000"/>
            <a:ext cx="2362200" cy="21336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04800" y="152400"/>
            <a:ext cx="6769100" cy="508000"/>
          </a:xfrm>
        </p:spPr>
        <p:txBody>
          <a:bodyPr/>
          <a:lstStyle/>
          <a:p>
            <a:r>
              <a:rPr lang="en-US" dirty="0" smtClean="0">
                <a:solidFill>
                  <a:schemeClr val="bg1"/>
                </a:solidFill>
                <a:latin typeface="+mn-lt"/>
              </a:rPr>
              <a:t>ELA Trend Data</a:t>
            </a:r>
            <a:endParaRPr lang="en-US" dirty="0">
              <a:solidFill>
                <a:schemeClr val="bg1"/>
              </a:solidFill>
              <a:latin typeface="+mn-lt"/>
            </a:endParaRPr>
          </a:p>
        </p:txBody>
      </p:sp>
      <p:graphicFrame>
        <p:nvGraphicFramePr>
          <p:cNvPr id="5" name="Table 4"/>
          <p:cNvGraphicFramePr>
            <a:graphicFrameLocks noGrp="1"/>
          </p:cNvGraphicFramePr>
          <p:nvPr/>
        </p:nvGraphicFramePr>
        <p:xfrm>
          <a:off x="381000" y="1371600"/>
          <a:ext cx="8305800" cy="5250180"/>
        </p:xfrm>
        <a:graphic>
          <a:graphicData uri="http://schemas.openxmlformats.org/drawingml/2006/table">
            <a:tbl>
              <a:tblPr firstRow="1" bandRow="1">
                <a:tableStyleId>{5C22544A-7EE6-4342-B048-85BDC9FD1C3A}</a:tableStyleId>
              </a:tblPr>
              <a:tblGrid>
                <a:gridCol w="1384300"/>
                <a:gridCol w="1384300"/>
                <a:gridCol w="1384300"/>
                <a:gridCol w="1384300"/>
                <a:gridCol w="1384300"/>
                <a:gridCol w="1384300"/>
              </a:tblGrid>
              <a:tr h="590550">
                <a:tc>
                  <a:txBody>
                    <a:bodyPr/>
                    <a:lstStyle/>
                    <a:p>
                      <a:pPr algn="ctr"/>
                      <a:endParaRPr lang="en-US" dirty="0"/>
                    </a:p>
                  </a:txBody>
                  <a:tcPr/>
                </a:tc>
                <a:tc>
                  <a:txBody>
                    <a:bodyPr/>
                    <a:lstStyle/>
                    <a:p>
                      <a:pPr algn="ctr"/>
                      <a:r>
                        <a:rPr lang="en-US" dirty="0" smtClean="0"/>
                        <a:t>Target:</a:t>
                      </a:r>
                      <a:endParaRPr lang="en-US" dirty="0"/>
                    </a:p>
                  </a:txBody>
                  <a:tcPr/>
                </a:tc>
                <a:tc>
                  <a:txBody>
                    <a:bodyPr/>
                    <a:lstStyle/>
                    <a:p>
                      <a:pPr algn="ctr"/>
                      <a:r>
                        <a:rPr lang="en-US" dirty="0" smtClean="0"/>
                        <a:t>77.9</a:t>
                      </a:r>
                      <a:endParaRPr lang="en-US" dirty="0"/>
                    </a:p>
                  </a:txBody>
                  <a:tcPr/>
                </a:tc>
                <a:tc>
                  <a:txBody>
                    <a:bodyPr/>
                    <a:lstStyle/>
                    <a:p>
                      <a:pPr algn="ctr"/>
                      <a:r>
                        <a:rPr lang="en-US" dirty="0" smtClean="0"/>
                        <a:t>77.9</a:t>
                      </a:r>
                      <a:endParaRPr lang="en-US" dirty="0"/>
                    </a:p>
                  </a:txBody>
                  <a:tcPr/>
                </a:tc>
                <a:tc>
                  <a:txBody>
                    <a:bodyPr/>
                    <a:lstStyle/>
                    <a:p>
                      <a:pPr algn="ctr"/>
                      <a:r>
                        <a:rPr lang="en-US" dirty="0" smtClean="0"/>
                        <a:t>82.3</a:t>
                      </a:r>
                      <a:endParaRPr lang="en-US" dirty="0"/>
                    </a:p>
                  </a:txBody>
                  <a:tcPr/>
                </a:tc>
                <a:tc>
                  <a:txBody>
                    <a:bodyPr/>
                    <a:lstStyle/>
                    <a:p>
                      <a:pPr algn="ctr"/>
                      <a:r>
                        <a:rPr lang="en-US" dirty="0" smtClean="0"/>
                        <a:t>82.3</a:t>
                      </a:r>
                      <a:endParaRPr lang="en-US" dirty="0"/>
                    </a:p>
                  </a:txBody>
                  <a:tcPr/>
                </a:tc>
              </a:tr>
              <a:tr h="590550">
                <a:tc>
                  <a:txBody>
                    <a:bodyPr/>
                    <a:lstStyle/>
                    <a:p>
                      <a:pPr algn="ctr"/>
                      <a:r>
                        <a:rPr lang="en-US" sz="2000" dirty="0" smtClean="0"/>
                        <a:t>ELA</a:t>
                      </a:r>
                    </a:p>
                  </a:txBody>
                  <a:tcPr/>
                </a:tc>
                <a:tc>
                  <a:txBody>
                    <a:bodyPr/>
                    <a:lstStyle/>
                    <a:p>
                      <a:pPr algn="ctr"/>
                      <a:r>
                        <a:rPr lang="en-US" sz="2400" b="1" u="sng" dirty="0" smtClean="0"/>
                        <a:t>2003</a:t>
                      </a:r>
                      <a:endParaRPr lang="en-US" sz="2400" b="1" u="sng" dirty="0"/>
                    </a:p>
                  </a:txBody>
                  <a:tcPr/>
                </a:tc>
                <a:tc>
                  <a:txBody>
                    <a:bodyPr/>
                    <a:lstStyle/>
                    <a:p>
                      <a:pPr algn="ctr"/>
                      <a:r>
                        <a:rPr lang="en-US" sz="2400" b="1" u="sng" dirty="0" smtClean="0"/>
                        <a:t>2006</a:t>
                      </a:r>
                      <a:endParaRPr lang="en-US" sz="2400" b="1" u="sng" dirty="0"/>
                    </a:p>
                  </a:txBody>
                  <a:tcPr/>
                </a:tc>
                <a:tc>
                  <a:txBody>
                    <a:bodyPr/>
                    <a:lstStyle/>
                    <a:p>
                      <a:pPr algn="ctr"/>
                      <a:r>
                        <a:rPr lang="en-US" sz="2400" b="1" u="sng" dirty="0" smtClean="0"/>
                        <a:t>2007</a:t>
                      </a:r>
                      <a:endParaRPr lang="en-US" sz="2400" b="1" u="sng" dirty="0"/>
                    </a:p>
                  </a:txBody>
                  <a:tcPr/>
                </a:tc>
                <a:tc>
                  <a:txBody>
                    <a:bodyPr/>
                    <a:lstStyle/>
                    <a:p>
                      <a:pPr algn="ctr"/>
                      <a:r>
                        <a:rPr lang="en-US" sz="2400" b="1" u="sng" dirty="0" smtClean="0"/>
                        <a:t>2008</a:t>
                      </a:r>
                      <a:endParaRPr lang="en-US" sz="2400" b="1" u="sng" dirty="0"/>
                    </a:p>
                  </a:txBody>
                  <a:tcPr/>
                </a:tc>
                <a:tc>
                  <a:txBody>
                    <a:bodyPr/>
                    <a:lstStyle/>
                    <a:p>
                      <a:pPr algn="ctr"/>
                      <a:r>
                        <a:rPr lang="en-US" sz="2400" b="1" u="sng" dirty="0" smtClean="0"/>
                        <a:t>2009</a:t>
                      </a:r>
                      <a:endParaRPr lang="en-US" sz="2400" b="1" u="sng" dirty="0"/>
                    </a:p>
                  </a:txBody>
                  <a:tcPr/>
                </a:tc>
              </a:tr>
              <a:tr h="590550">
                <a:tc>
                  <a:txBody>
                    <a:bodyPr/>
                    <a:lstStyle/>
                    <a:p>
                      <a:pPr algn="ctr"/>
                      <a:r>
                        <a:rPr lang="en-US" sz="2000" dirty="0" smtClean="0"/>
                        <a:t>School</a:t>
                      </a:r>
                      <a:endParaRPr lang="en-US" sz="2000" dirty="0"/>
                    </a:p>
                  </a:txBody>
                  <a:tcPr/>
                </a:tc>
                <a:tc>
                  <a:txBody>
                    <a:bodyPr/>
                    <a:lstStyle/>
                    <a:p>
                      <a:pPr algn="ctr"/>
                      <a:r>
                        <a:rPr lang="en-US" sz="2800" dirty="0" smtClean="0"/>
                        <a:t>64</a:t>
                      </a:r>
                      <a:endParaRPr lang="en-US" sz="2800" dirty="0"/>
                    </a:p>
                  </a:txBody>
                  <a:tcPr/>
                </a:tc>
                <a:tc>
                  <a:txBody>
                    <a:bodyPr/>
                    <a:lstStyle/>
                    <a:p>
                      <a:pPr algn="ctr"/>
                      <a:r>
                        <a:rPr lang="en-US" sz="2800" dirty="0" smtClean="0"/>
                        <a:t>77.9</a:t>
                      </a:r>
                      <a:endParaRPr lang="en-US" sz="2800" dirty="0"/>
                    </a:p>
                  </a:txBody>
                  <a:tcPr/>
                </a:tc>
                <a:tc>
                  <a:txBody>
                    <a:bodyPr/>
                    <a:lstStyle/>
                    <a:p>
                      <a:pPr algn="ctr"/>
                      <a:r>
                        <a:rPr lang="en-US" sz="2800" dirty="0" smtClean="0"/>
                        <a:t>87.75</a:t>
                      </a:r>
                      <a:endParaRPr lang="en-US" sz="2800" dirty="0"/>
                    </a:p>
                  </a:txBody>
                  <a:tcPr/>
                </a:tc>
                <a:tc>
                  <a:txBody>
                    <a:bodyPr/>
                    <a:lstStyle/>
                    <a:p>
                      <a:pPr algn="ctr"/>
                      <a:r>
                        <a:rPr lang="en-US" sz="2800" dirty="0" smtClean="0"/>
                        <a:t>90.25</a:t>
                      </a:r>
                      <a:endParaRPr lang="en-US" sz="2800" dirty="0"/>
                    </a:p>
                  </a:txBody>
                  <a:tcPr/>
                </a:tc>
                <a:tc>
                  <a:txBody>
                    <a:bodyPr/>
                    <a:lstStyle/>
                    <a:p>
                      <a:pPr algn="ctr"/>
                      <a:r>
                        <a:rPr lang="en-US" sz="2800" dirty="0" smtClean="0"/>
                        <a:t>91.86</a:t>
                      </a:r>
                      <a:endParaRPr lang="en-US" sz="2800" dirty="0"/>
                    </a:p>
                  </a:txBody>
                  <a:tcPr/>
                </a:tc>
              </a:tr>
              <a:tr h="590550">
                <a:tc>
                  <a:txBody>
                    <a:bodyPr/>
                    <a:lstStyle/>
                    <a:p>
                      <a:pPr algn="ctr"/>
                      <a:r>
                        <a:rPr lang="en-US" sz="2000" dirty="0" smtClean="0"/>
                        <a:t>White</a:t>
                      </a:r>
                      <a:endParaRPr lang="en-US" sz="2000" dirty="0"/>
                    </a:p>
                  </a:txBody>
                  <a:tcPr/>
                </a:tc>
                <a:tc>
                  <a:txBody>
                    <a:bodyPr/>
                    <a:lstStyle/>
                    <a:p>
                      <a:pPr algn="ctr"/>
                      <a:r>
                        <a:rPr lang="en-US" sz="2800" dirty="0" smtClean="0"/>
                        <a:t>80</a:t>
                      </a:r>
                      <a:endParaRPr lang="en-US" sz="2800" dirty="0"/>
                    </a:p>
                  </a:txBody>
                  <a:tcPr/>
                </a:tc>
                <a:tc>
                  <a:txBody>
                    <a:bodyPr/>
                    <a:lstStyle/>
                    <a:p>
                      <a:pPr algn="ctr"/>
                      <a:r>
                        <a:rPr lang="en-US" sz="2800" dirty="0" smtClean="0"/>
                        <a:t>83.2</a:t>
                      </a:r>
                      <a:endParaRPr lang="en-US" sz="2800" dirty="0"/>
                    </a:p>
                  </a:txBody>
                  <a:tcPr/>
                </a:tc>
                <a:tc>
                  <a:txBody>
                    <a:bodyPr/>
                    <a:lstStyle/>
                    <a:p>
                      <a:pPr algn="ctr"/>
                      <a:r>
                        <a:rPr lang="en-US" sz="2800" dirty="0" smtClean="0"/>
                        <a:t>93.02</a:t>
                      </a:r>
                      <a:endParaRPr lang="en-US" sz="2800" dirty="0"/>
                    </a:p>
                  </a:txBody>
                  <a:tcPr/>
                </a:tc>
                <a:tc>
                  <a:txBody>
                    <a:bodyPr/>
                    <a:lstStyle/>
                    <a:p>
                      <a:pPr algn="ctr"/>
                      <a:r>
                        <a:rPr lang="en-US" sz="2800" dirty="0" smtClean="0"/>
                        <a:t>95.63</a:t>
                      </a:r>
                      <a:endParaRPr lang="en-US" sz="2800" dirty="0"/>
                    </a:p>
                  </a:txBody>
                  <a:tcPr/>
                </a:tc>
                <a:tc>
                  <a:txBody>
                    <a:bodyPr/>
                    <a:lstStyle/>
                    <a:p>
                      <a:pPr algn="ctr"/>
                      <a:r>
                        <a:rPr lang="en-US" sz="2800" dirty="0" smtClean="0"/>
                        <a:t>94.85</a:t>
                      </a:r>
                      <a:endParaRPr lang="en-US" sz="2800" dirty="0"/>
                    </a:p>
                  </a:txBody>
                  <a:tcPr/>
                </a:tc>
              </a:tr>
              <a:tr h="590550">
                <a:tc>
                  <a:txBody>
                    <a:bodyPr/>
                    <a:lstStyle/>
                    <a:p>
                      <a:pPr algn="ctr"/>
                      <a:r>
                        <a:rPr lang="en-US" sz="2000" dirty="0" smtClean="0"/>
                        <a:t>Hispanic/</a:t>
                      </a:r>
                    </a:p>
                    <a:p>
                      <a:pPr algn="ctr"/>
                      <a:r>
                        <a:rPr lang="en-US" sz="2000" dirty="0" err="1" smtClean="0"/>
                        <a:t>Lantino</a:t>
                      </a:r>
                      <a:endParaRPr lang="en-US" sz="2000" dirty="0"/>
                    </a:p>
                  </a:txBody>
                  <a:tcPr/>
                </a:tc>
                <a:tc>
                  <a:txBody>
                    <a:bodyPr/>
                    <a:lstStyle/>
                    <a:p>
                      <a:pPr algn="ctr"/>
                      <a:r>
                        <a:rPr lang="en-US" sz="2800" dirty="0" smtClean="0"/>
                        <a:t>56.75</a:t>
                      </a:r>
                      <a:endParaRPr lang="en-US" sz="2800" dirty="0"/>
                    </a:p>
                  </a:txBody>
                  <a:tcPr/>
                </a:tc>
                <a:tc>
                  <a:txBody>
                    <a:bodyPr/>
                    <a:lstStyle/>
                    <a:p>
                      <a:pPr algn="ctr"/>
                      <a:r>
                        <a:rPr lang="en-US" sz="2800" dirty="0" smtClean="0"/>
                        <a:t>75</a:t>
                      </a:r>
                      <a:endParaRPr lang="en-US" sz="2800" dirty="0"/>
                    </a:p>
                  </a:txBody>
                  <a:tcPr/>
                </a:tc>
                <a:tc>
                  <a:txBody>
                    <a:bodyPr/>
                    <a:lstStyle/>
                    <a:p>
                      <a:pPr algn="ctr"/>
                      <a:r>
                        <a:rPr lang="en-US" sz="2800" dirty="0" smtClean="0"/>
                        <a:t>84.98</a:t>
                      </a:r>
                      <a:endParaRPr lang="en-US" sz="2800" dirty="0"/>
                    </a:p>
                  </a:txBody>
                  <a:tcPr/>
                </a:tc>
                <a:tc>
                  <a:txBody>
                    <a:bodyPr/>
                    <a:lstStyle/>
                    <a:p>
                      <a:pPr algn="ctr"/>
                      <a:r>
                        <a:rPr lang="en-US" sz="2800" dirty="0" smtClean="0"/>
                        <a:t>88.91</a:t>
                      </a:r>
                      <a:endParaRPr lang="en-US" sz="2800" dirty="0"/>
                    </a:p>
                  </a:txBody>
                  <a:tcPr/>
                </a:tc>
                <a:tc>
                  <a:txBody>
                    <a:bodyPr/>
                    <a:lstStyle/>
                    <a:p>
                      <a:pPr algn="ctr"/>
                      <a:r>
                        <a:rPr lang="en-US" sz="2800" dirty="0" smtClean="0"/>
                        <a:t>89.3</a:t>
                      </a:r>
                      <a:endParaRPr lang="en-US" sz="2800" dirty="0"/>
                    </a:p>
                  </a:txBody>
                  <a:tcPr/>
                </a:tc>
              </a:tr>
              <a:tr h="590550">
                <a:tc>
                  <a:txBody>
                    <a:bodyPr/>
                    <a:lstStyle/>
                    <a:p>
                      <a:pPr algn="ctr"/>
                      <a:r>
                        <a:rPr lang="en-US" sz="2000" dirty="0" smtClean="0"/>
                        <a:t>Black/</a:t>
                      </a:r>
                    </a:p>
                    <a:p>
                      <a:pPr algn="ctr"/>
                      <a:r>
                        <a:rPr lang="en-US" sz="2000" dirty="0" smtClean="0"/>
                        <a:t>African-American</a:t>
                      </a:r>
                      <a:endParaRPr lang="en-US" sz="2000" dirty="0"/>
                    </a:p>
                  </a:txBody>
                  <a:tcPr/>
                </a:tc>
                <a:tc>
                  <a:txBody>
                    <a:bodyPr/>
                    <a:lstStyle/>
                    <a:p>
                      <a:pPr algn="ctr"/>
                      <a:r>
                        <a:rPr lang="en-US" sz="2800" dirty="0" smtClean="0"/>
                        <a:t>67.48</a:t>
                      </a:r>
                      <a:endParaRPr lang="en-US" sz="2800" dirty="0"/>
                    </a:p>
                  </a:txBody>
                  <a:tcPr/>
                </a:tc>
                <a:tc>
                  <a:txBody>
                    <a:bodyPr/>
                    <a:lstStyle/>
                    <a:p>
                      <a:pPr algn="ctr"/>
                      <a:r>
                        <a:rPr lang="en-US" sz="2800" dirty="0" smtClean="0"/>
                        <a:t>71.3</a:t>
                      </a:r>
                      <a:endParaRPr lang="en-US" sz="2800" dirty="0"/>
                    </a:p>
                  </a:txBody>
                  <a:tcPr/>
                </a:tc>
                <a:tc>
                  <a:txBody>
                    <a:bodyPr/>
                    <a:lstStyle/>
                    <a:p>
                      <a:pPr algn="ctr"/>
                      <a:r>
                        <a:rPr lang="en-US" sz="2800" dirty="0" smtClean="0"/>
                        <a:t>82.65</a:t>
                      </a:r>
                      <a:endParaRPr lang="en-US" sz="2800" dirty="0"/>
                    </a:p>
                  </a:txBody>
                  <a:tcPr/>
                </a:tc>
                <a:tc>
                  <a:txBody>
                    <a:bodyPr/>
                    <a:lstStyle/>
                    <a:p>
                      <a:pPr algn="ctr"/>
                      <a:r>
                        <a:rPr lang="en-US" sz="2800" dirty="0" smtClean="0"/>
                        <a:t>81.82</a:t>
                      </a:r>
                      <a:endParaRPr lang="en-US" sz="2800" dirty="0"/>
                    </a:p>
                  </a:txBody>
                  <a:tcPr/>
                </a:tc>
                <a:tc>
                  <a:txBody>
                    <a:bodyPr/>
                    <a:lstStyle/>
                    <a:p>
                      <a:pPr algn="ctr"/>
                      <a:r>
                        <a:rPr lang="en-US" sz="2800" dirty="0" smtClean="0"/>
                        <a:t>93.75</a:t>
                      </a:r>
                      <a:endParaRPr lang="en-US" sz="2800" dirty="0"/>
                    </a:p>
                  </a:txBody>
                  <a:tcPr/>
                </a:tc>
              </a:tr>
              <a:tr h="590550">
                <a:tc>
                  <a:txBody>
                    <a:bodyPr/>
                    <a:lstStyle/>
                    <a:p>
                      <a:pPr algn="ctr"/>
                      <a:r>
                        <a:rPr lang="en-US" sz="2000" dirty="0" smtClean="0"/>
                        <a:t>LEP</a:t>
                      </a:r>
                      <a:endParaRPr lang="en-US" sz="2000" dirty="0"/>
                    </a:p>
                  </a:txBody>
                  <a:tcPr/>
                </a:tc>
                <a:tc>
                  <a:txBody>
                    <a:bodyPr/>
                    <a:lstStyle/>
                    <a:p>
                      <a:pPr algn="ctr"/>
                      <a:r>
                        <a:rPr lang="en-US" sz="2800" dirty="0" smtClean="0"/>
                        <a:t>33.9</a:t>
                      </a:r>
                      <a:endParaRPr lang="en-US" sz="2800" dirty="0"/>
                    </a:p>
                  </a:txBody>
                  <a:tcPr/>
                </a:tc>
                <a:tc>
                  <a:txBody>
                    <a:bodyPr/>
                    <a:lstStyle/>
                    <a:p>
                      <a:pPr algn="ctr"/>
                      <a:r>
                        <a:rPr lang="en-US" sz="2800" dirty="0" smtClean="0"/>
                        <a:t>70.6</a:t>
                      </a:r>
                      <a:endParaRPr lang="en-US" sz="2800" dirty="0"/>
                    </a:p>
                  </a:txBody>
                  <a:tcPr/>
                </a:tc>
                <a:tc>
                  <a:txBody>
                    <a:bodyPr/>
                    <a:lstStyle/>
                    <a:p>
                      <a:pPr algn="ctr"/>
                      <a:r>
                        <a:rPr lang="en-US" sz="2800" dirty="0" smtClean="0"/>
                        <a:t>83.73</a:t>
                      </a:r>
                      <a:endParaRPr lang="en-US" sz="2800" dirty="0"/>
                    </a:p>
                  </a:txBody>
                  <a:tcPr/>
                </a:tc>
                <a:tc>
                  <a:txBody>
                    <a:bodyPr/>
                    <a:lstStyle/>
                    <a:p>
                      <a:pPr algn="ctr"/>
                      <a:r>
                        <a:rPr lang="en-US" sz="2800" dirty="0" smtClean="0"/>
                        <a:t>85.26</a:t>
                      </a:r>
                      <a:endParaRPr lang="en-US" sz="2800" dirty="0"/>
                    </a:p>
                  </a:txBody>
                  <a:tcPr/>
                </a:tc>
                <a:tc>
                  <a:txBody>
                    <a:bodyPr/>
                    <a:lstStyle/>
                    <a:p>
                      <a:pPr algn="ctr"/>
                      <a:r>
                        <a:rPr lang="en-US" sz="2800" dirty="0" smtClean="0"/>
                        <a:t>87.21</a:t>
                      </a:r>
                      <a:endParaRPr lang="en-US" sz="2800" dirty="0"/>
                    </a:p>
                  </a:txBody>
                  <a:tcPr/>
                </a:tc>
              </a:tr>
              <a:tr h="590550">
                <a:tc>
                  <a:txBody>
                    <a:bodyPr/>
                    <a:lstStyle/>
                    <a:p>
                      <a:pPr algn="ctr"/>
                      <a:r>
                        <a:rPr lang="en-US" sz="2000" dirty="0" smtClean="0"/>
                        <a:t>FRL</a:t>
                      </a:r>
                      <a:endParaRPr lang="en-US" sz="2000" dirty="0"/>
                    </a:p>
                  </a:txBody>
                  <a:tcPr/>
                </a:tc>
                <a:tc>
                  <a:txBody>
                    <a:bodyPr/>
                    <a:lstStyle/>
                    <a:p>
                      <a:pPr algn="ctr"/>
                      <a:r>
                        <a:rPr lang="en-US" sz="2800" dirty="0" smtClean="0"/>
                        <a:t>NA</a:t>
                      </a:r>
                      <a:endParaRPr lang="en-US" sz="2800" dirty="0"/>
                    </a:p>
                  </a:txBody>
                  <a:tcPr/>
                </a:tc>
                <a:tc>
                  <a:txBody>
                    <a:bodyPr/>
                    <a:lstStyle/>
                    <a:p>
                      <a:pPr algn="ctr"/>
                      <a:r>
                        <a:rPr lang="en-US" sz="2800" dirty="0" smtClean="0"/>
                        <a:t>67.8</a:t>
                      </a:r>
                      <a:endParaRPr lang="en-US" sz="2800" dirty="0"/>
                    </a:p>
                  </a:txBody>
                  <a:tcPr/>
                </a:tc>
                <a:tc>
                  <a:txBody>
                    <a:bodyPr/>
                    <a:lstStyle/>
                    <a:p>
                      <a:pPr algn="ctr"/>
                      <a:r>
                        <a:rPr lang="en-US" sz="2800" dirty="0" smtClean="0"/>
                        <a:t>80.77</a:t>
                      </a:r>
                      <a:endParaRPr lang="en-US" sz="2800" dirty="0"/>
                    </a:p>
                  </a:txBody>
                  <a:tcPr/>
                </a:tc>
                <a:tc>
                  <a:txBody>
                    <a:bodyPr/>
                    <a:lstStyle/>
                    <a:p>
                      <a:pPr algn="ctr"/>
                      <a:r>
                        <a:rPr lang="en-US" sz="2800" dirty="0" smtClean="0"/>
                        <a:t>87.77</a:t>
                      </a:r>
                      <a:endParaRPr lang="en-US" sz="2800" dirty="0"/>
                    </a:p>
                  </a:txBody>
                  <a:tcPr/>
                </a:tc>
                <a:tc>
                  <a:txBody>
                    <a:bodyPr/>
                    <a:lstStyle/>
                    <a:p>
                      <a:pPr algn="ctr"/>
                      <a:r>
                        <a:rPr lang="en-US" sz="2800" dirty="0" smtClean="0"/>
                        <a:t>88.69</a:t>
                      </a:r>
                      <a:endParaRPr lang="en-US" sz="2800" dirty="0"/>
                    </a:p>
                  </a:txBody>
                  <a:tcPr/>
                </a:tc>
              </a:tr>
            </a:tbl>
          </a:graphicData>
        </a:graphic>
      </p:graphicFrame>
    </p:spTree>
    <p:extLst>
      <p:ext uri="{BB962C8B-B14F-4D97-AF65-F5344CB8AC3E}">
        <p14:creationId xmlns:p14="http://schemas.microsoft.com/office/powerpoint/2010/main" val="361896900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idx="1"/>
          </p:nvPr>
        </p:nvSpPr>
        <p:spPr>
          <a:xfrm>
            <a:off x="457200" y="1447800"/>
            <a:ext cx="7620000" cy="4038600"/>
          </a:xfrm>
        </p:spPr>
        <p:txBody>
          <a:bodyPr/>
          <a:lstStyle/>
          <a:p>
            <a:pPr eaLnBrk="1" hangingPunct="1">
              <a:lnSpc>
                <a:spcPct val="150000"/>
              </a:lnSpc>
            </a:pPr>
            <a:r>
              <a:rPr lang="en-US" sz="2400" smtClean="0"/>
              <a:t>School				91.8% proficient</a:t>
            </a:r>
          </a:p>
          <a:p>
            <a:pPr eaLnBrk="1" hangingPunct="1">
              <a:lnSpc>
                <a:spcPct val="150000"/>
              </a:lnSpc>
            </a:pPr>
            <a:r>
              <a:rPr lang="en-US" sz="2400" smtClean="0"/>
              <a:t>Hispanic				89.3% proficient</a:t>
            </a:r>
          </a:p>
          <a:p>
            <a:pPr eaLnBrk="1" hangingPunct="1">
              <a:lnSpc>
                <a:spcPct val="150000"/>
              </a:lnSpc>
            </a:pPr>
            <a:r>
              <a:rPr lang="en-US" sz="2400" smtClean="0"/>
              <a:t>Black/African-American		93.7% proficient</a:t>
            </a:r>
          </a:p>
          <a:p>
            <a:pPr eaLnBrk="1" hangingPunct="1">
              <a:lnSpc>
                <a:spcPct val="150000"/>
              </a:lnSpc>
            </a:pPr>
            <a:r>
              <a:rPr lang="en-US" sz="2400" smtClean="0"/>
              <a:t>White				94.8% proficient</a:t>
            </a:r>
          </a:p>
          <a:p>
            <a:pPr eaLnBrk="1" hangingPunct="1">
              <a:lnSpc>
                <a:spcPct val="150000"/>
              </a:lnSpc>
            </a:pPr>
            <a:r>
              <a:rPr lang="en-US" sz="2400" smtClean="0"/>
              <a:t>FRL				88.6% proficient</a:t>
            </a:r>
          </a:p>
          <a:p>
            <a:pPr eaLnBrk="1" hangingPunct="1">
              <a:lnSpc>
                <a:spcPct val="150000"/>
              </a:lnSpc>
            </a:pPr>
            <a:r>
              <a:rPr lang="en-US" sz="2400" smtClean="0"/>
              <a:t>LEP				87.2% proficient</a:t>
            </a:r>
          </a:p>
        </p:txBody>
      </p:sp>
      <p:sp>
        <p:nvSpPr>
          <p:cNvPr id="16387" name="Rectangle 2"/>
          <p:cNvSpPr>
            <a:spLocks noGrp="1" noChangeArrowheads="1"/>
          </p:cNvSpPr>
          <p:nvPr>
            <p:ph type="title"/>
          </p:nvPr>
        </p:nvSpPr>
        <p:spPr>
          <a:xfrm>
            <a:off x="304800" y="152400"/>
            <a:ext cx="8763000" cy="533400"/>
          </a:xfrm>
        </p:spPr>
        <p:txBody>
          <a:bodyPr/>
          <a:lstStyle/>
          <a:p>
            <a:pPr eaLnBrk="1" hangingPunct="1"/>
            <a:r>
              <a:rPr lang="en-US" sz="3200" smtClean="0">
                <a:solidFill>
                  <a:schemeClr val="bg1"/>
                </a:solidFill>
                <a:latin typeface="Tekton Pro" pitchFamily="34" charset="0"/>
              </a:rPr>
              <a:t>AYP: ELA Achievement-82.3% NCLB Target</a:t>
            </a:r>
          </a:p>
        </p:txBody>
      </p:sp>
    </p:spTree>
    <p:extLst>
      <p:ext uri="{BB962C8B-B14F-4D97-AF65-F5344CB8AC3E}">
        <p14:creationId xmlns:p14="http://schemas.microsoft.com/office/powerpoint/2010/main" val="423057590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idx="1"/>
          </p:nvPr>
        </p:nvSpPr>
        <p:spPr>
          <a:xfrm>
            <a:off x="457200" y="1295400"/>
            <a:ext cx="8686800" cy="5410200"/>
          </a:xfrm>
          <a:solidFill>
            <a:schemeClr val="bg1"/>
          </a:solidFill>
        </p:spPr>
        <p:txBody>
          <a:bodyPr/>
          <a:lstStyle/>
          <a:p>
            <a:pPr marL="457200" lvl="1" indent="0" eaLnBrk="1" hangingPunct="1">
              <a:lnSpc>
                <a:spcPct val="150000"/>
              </a:lnSpc>
              <a:buNone/>
            </a:pPr>
            <a:r>
              <a:rPr lang="en-US" sz="2000" dirty="0" smtClean="0"/>
              <a:t>				</a:t>
            </a:r>
            <a:r>
              <a:rPr lang="en-US" u="sng" dirty="0" smtClean="0"/>
              <a:t>2003</a:t>
            </a:r>
            <a:r>
              <a:rPr lang="en-US" dirty="0" smtClean="0"/>
              <a:t>		</a:t>
            </a:r>
            <a:r>
              <a:rPr lang="en-US" u="sng" dirty="0" smtClean="0"/>
              <a:t>2009</a:t>
            </a:r>
          </a:p>
          <a:p>
            <a:pPr eaLnBrk="1" hangingPunct="1">
              <a:lnSpc>
                <a:spcPct val="150000"/>
              </a:lnSpc>
            </a:pPr>
            <a:r>
              <a:rPr lang="en-US" sz="2400" dirty="0" smtClean="0"/>
              <a:t>School			34.7%		79.4% proficient</a:t>
            </a:r>
          </a:p>
          <a:p>
            <a:pPr eaLnBrk="1" hangingPunct="1">
              <a:lnSpc>
                <a:spcPct val="150000"/>
              </a:lnSpc>
            </a:pPr>
            <a:r>
              <a:rPr lang="en-US" sz="2400" dirty="0" smtClean="0"/>
              <a:t>Hispanic			28.53%	76% proficient</a:t>
            </a:r>
          </a:p>
          <a:p>
            <a:pPr eaLnBrk="1" hangingPunct="1"/>
            <a:r>
              <a:rPr lang="en-US" sz="2400" dirty="0" smtClean="0"/>
              <a:t>Black/African-American	23.61%	75% proficient</a:t>
            </a:r>
          </a:p>
          <a:p>
            <a:pPr eaLnBrk="1" hangingPunct="1">
              <a:lnSpc>
                <a:spcPct val="150000"/>
              </a:lnSpc>
            </a:pPr>
            <a:r>
              <a:rPr lang="en-US" sz="2400" dirty="0" smtClean="0"/>
              <a:t>White			55.97%	85% proficient</a:t>
            </a:r>
          </a:p>
          <a:p>
            <a:pPr eaLnBrk="1" hangingPunct="1">
              <a:lnSpc>
                <a:spcPct val="150000"/>
              </a:lnSpc>
            </a:pPr>
            <a:r>
              <a:rPr lang="en-US" sz="2400" dirty="0" smtClean="0"/>
              <a:t>FRL			NA		77.3% proficient</a:t>
            </a:r>
          </a:p>
          <a:p>
            <a:pPr eaLnBrk="1" hangingPunct="1">
              <a:lnSpc>
                <a:spcPct val="150000"/>
              </a:lnSpc>
            </a:pPr>
            <a:r>
              <a:rPr lang="en-US" sz="2400" dirty="0" smtClean="0"/>
              <a:t>LEP			13.49%	73.8% proficient</a:t>
            </a:r>
            <a:endParaRPr lang="en-US" dirty="0" smtClean="0"/>
          </a:p>
          <a:p>
            <a:pPr eaLnBrk="1" hangingPunct="1"/>
            <a:endParaRPr lang="en-US" dirty="0" smtClean="0"/>
          </a:p>
        </p:txBody>
      </p:sp>
      <p:sp>
        <p:nvSpPr>
          <p:cNvPr id="17411" name="Rectangle 2"/>
          <p:cNvSpPr>
            <a:spLocks noGrp="1" noChangeArrowheads="1"/>
          </p:cNvSpPr>
          <p:nvPr>
            <p:ph type="title"/>
          </p:nvPr>
        </p:nvSpPr>
        <p:spPr>
          <a:xfrm>
            <a:off x="304800" y="152400"/>
            <a:ext cx="8839200" cy="508000"/>
          </a:xfrm>
        </p:spPr>
        <p:txBody>
          <a:bodyPr/>
          <a:lstStyle/>
          <a:p>
            <a:pPr eaLnBrk="1" hangingPunct="1"/>
            <a:r>
              <a:rPr lang="en-US" sz="3200" smtClean="0">
                <a:solidFill>
                  <a:schemeClr val="bg1"/>
                </a:solidFill>
                <a:latin typeface="Tekton Pro" pitchFamily="34" charset="0"/>
              </a:rPr>
              <a:t>AYP: Math Achievement-61.8% NCLB Target</a:t>
            </a:r>
          </a:p>
        </p:txBody>
      </p:sp>
    </p:spTree>
    <p:extLst>
      <p:ext uri="{BB962C8B-B14F-4D97-AF65-F5344CB8AC3E}">
        <p14:creationId xmlns:p14="http://schemas.microsoft.com/office/powerpoint/2010/main" val="1595663108"/>
      </p:ext>
    </p:extLst>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p:nvPr>
        </p:nvSpPr>
        <p:spPr>
          <a:xfrm>
            <a:off x="457200" y="152400"/>
            <a:ext cx="8229600" cy="563563"/>
          </a:xfrm>
        </p:spPr>
        <p:txBody>
          <a:bodyPr/>
          <a:lstStyle/>
          <a:p>
            <a:pPr eaLnBrk="1" hangingPunct="1"/>
            <a:r>
              <a:rPr lang="en-US" smtClean="0">
                <a:solidFill>
                  <a:schemeClr val="bg1"/>
                </a:solidFill>
                <a:latin typeface="Tekton Pro" pitchFamily="34" charset="0"/>
              </a:rPr>
              <a:t>Decreasing Dropout Rate</a:t>
            </a:r>
          </a:p>
        </p:txBody>
      </p:sp>
      <p:graphicFrame>
        <p:nvGraphicFramePr>
          <p:cNvPr id="1026" name="Chart 10"/>
          <p:cNvGraphicFramePr>
            <a:graphicFrameLocks/>
          </p:cNvGraphicFramePr>
          <p:nvPr/>
        </p:nvGraphicFramePr>
        <p:xfrm>
          <a:off x="254000" y="1244600"/>
          <a:ext cx="8940800" cy="5511800"/>
        </p:xfrm>
        <a:graphic>
          <a:graphicData uri="http://schemas.openxmlformats.org/presentationml/2006/ole">
            <mc:AlternateContent xmlns:mc="http://schemas.openxmlformats.org/markup-compatibility/2006">
              <mc:Choice xmlns:v="urn:schemas-microsoft-com:vml" Requires="v">
                <p:oleObj spid="_x0000_s6149" r:id="rId5" imgW="8937511" imgH="5511262" progId="Excel.Chart.8">
                  <p:embed/>
                </p:oleObj>
              </mc:Choice>
              <mc:Fallback>
                <p:oleObj r:id="rId5" imgW="8937511" imgH="5511262" progId="Excel.Chart.8">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000" y="1244600"/>
                        <a:ext cx="8940800" cy="551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32060723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pPr>
              <a:buNone/>
              <a:defRPr/>
            </a:pPr>
            <a:endParaRPr lang="en-US" sz="2000" b="1" dirty="0" smtClean="0"/>
          </a:p>
          <a:p>
            <a:pPr marL="0" indent="0" algn="ctr">
              <a:buNone/>
              <a:defRPr/>
            </a:pPr>
            <a:r>
              <a:rPr lang="en-US" sz="5400" i="1" u="sng" dirty="0">
                <a:effectLst>
                  <a:outerShdw blurRad="38100" dist="38100" dir="2700000" algn="tl">
                    <a:srgbClr val="000000">
                      <a:alpha val="43137"/>
                    </a:srgbClr>
                  </a:outerShdw>
                </a:effectLst>
                <a:latin typeface="Tekton Pro" pitchFamily="34" charset="0"/>
              </a:rPr>
              <a:t>Ron Montoya</a:t>
            </a:r>
          </a:p>
          <a:p>
            <a:pPr marL="57150" indent="0" algn="ctr">
              <a:buNone/>
              <a:defRPr/>
            </a:pPr>
            <a:r>
              <a:rPr lang="en-US" dirty="0" smtClean="0"/>
              <a:t>8372 Turtle Creek Circle</a:t>
            </a:r>
            <a:endParaRPr lang="en-US" dirty="0"/>
          </a:p>
          <a:p>
            <a:pPr marL="57150" indent="0" algn="ctr">
              <a:buNone/>
              <a:defRPr/>
            </a:pPr>
            <a:r>
              <a:rPr lang="en-US" dirty="0"/>
              <a:t>Las Vegas, NV </a:t>
            </a:r>
            <a:r>
              <a:rPr lang="en-US" dirty="0" smtClean="0"/>
              <a:t>89113</a:t>
            </a:r>
            <a:endParaRPr lang="en-US" dirty="0"/>
          </a:p>
          <a:p>
            <a:pPr marL="57150" indent="0" algn="ctr">
              <a:buNone/>
              <a:defRPr/>
            </a:pPr>
            <a:r>
              <a:rPr lang="en-US" dirty="0"/>
              <a:t>(702</a:t>
            </a:r>
            <a:r>
              <a:rPr lang="en-US" dirty="0" smtClean="0"/>
              <a:t>) 630-0532</a:t>
            </a:r>
            <a:endParaRPr lang="en-US" dirty="0"/>
          </a:p>
          <a:p>
            <a:pPr marL="57150" indent="0" algn="ctr">
              <a:buNone/>
              <a:defRPr/>
            </a:pPr>
            <a:endParaRPr lang="en-US" dirty="0"/>
          </a:p>
          <a:p>
            <a:pPr marL="57150" indent="0" algn="ctr">
              <a:buNone/>
              <a:defRPr/>
            </a:pPr>
            <a:r>
              <a:rPr lang="en-US" dirty="0"/>
              <a:t>roncifstmarys@yahoo.com</a:t>
            </a:r>
          </a:p>
          <a:p>
            <a:pPr marL="0" indent="0">
              <a:buNone/>
            </a:pPr>
            <a:endParaRPr lang="en-US" dirty="0"/>
          </a:p>
        </p:txBody>
      </p:sp>
      <p:sp>
        <p:nvSpPr>
          <p:cNvPr id="7" name="Rectangle 2"/>
          <p:cNvSpPr txBox="1">
            <a:spLocks noChangeArrowheads="1"/>
          </p:cNvSpPr>
          <p:nvPr/>
        </p:nvSpPr>
        <p:spPr bwMode="auto">
          <a:xfrm>
            <a:off x="279400" y="152400"/>
            <a:ext cx="8839200" cy="508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noAutofit/>
          </a:bodyPr>
          <a:lstStyle>
            <a:lvl1pPr algn="l" rtl="0" eaLnBrk="1" fontAlgn="base" hangingPunct="1">
              <a:spcBef>
                <a:spcPct val="0"/>
              </a:spcBef>
              <a:spcAft>
                <a:spcPct val="0"/>
              </a:spcAft>
              <a:defRPr sz="3600" b="1">
                <a:solidFill>
                  <a:schemeClr val="tx1"/>
                </a:solidFill>
                <a:latin typeface="+mj-lt"/>
                <a:ea typeface="+mj-ea"/>
                <a:cs typeface="+mj-cs"/>
              </a:defRPr>
            </a:lvl1pPr>
            <a:lvl2pPr algn="l" rtl="0" eaLnBrk="1" fontAlgn="base" hangingPunct="1">
              <a:spcBef>
                <a:spcPct val="0"/>
              </a:spcBef>
              <a:spcAft>
                <a:spcPct val="0"/>
              </a:spcAft>
              <a:defRPr sz="3600" b="1">
                <a:solidFill>
                  <a:schemeClr val="tx1"/>
                </a:solidFill>
                <a:latin typeface="Arial" charset="0"/>
              </a:defRPr>
            </a:lvl2pPr>
            <a:lvl3pPr algn="l" rtl="0" eaLnBrk="1" fontAlgn="base" hangingPunct="1">
              <a:spcBef>
                <a:spcPct val="0"/>
              </a:spcBef>
              <a:spcAft>
                <a:spcPct val="0"/>
              </a:spcAft>
              <a:defRPr sz="3600" b="1">
                <a:solidFill>
                  <a:schemeClr val="tx1"/>
                </a:solidFill>
                <a:latin typeface="Arial" charset="0"/>
              </a:defRPr>
            </a:lvl3pPr>
            <a:lvl4pPr algn="l" rtl="0" eaLnBrk="1" fontAlgn="base" hangingPunct="1">
              <a:spcBef>
                <a:spcPct val="0"/>
              </a:spcBef>
              <a:spcAft>
                <a:spcPct val="0"/>
              </a:spcAft>
              <a:defRPr sz="3600" b="1">
                <a:solidFill>
                  <a:schemeClr val="tx1"/>
                </a:solidFill>
                <a:latin typeface="Arial" charset="0"/>
              </a:defRPr>
            </a:lvl4pPr>
            <a:lvl5pPr algn="l" rtl="0" eaLnBrk="1" fontAlgn="base" hangingPunct="1">
              <a:spcBef>
                <a:spcPct val="0"/>
              </a:spcBef>
              <a:spcAft>
                <a:spcPct val="0"/>
              </a:spcAft>
              <a:defRPr sz="3600" b="1">
                <a:solidFill>
                  <a:schemeClr val="tx1"/>
                </a:solidFill>
                <a:latin typeface="Arial" charset="0"/>
              </a:defRPr>
            </a:lvl5pPr>
            <a:lvl6pPr marL="457200" algn="l" rtl="0" eaLnBrk="1" fontAlgn="base" hangingPunct="1">
              <a:spcBef>
                <a:spcPct val="0"/>
              </a:spcBef>
              <a:spcAft>
                <a:spcPct val="0"/>
              </a:spcAft>
              <a:defRPr sz="3600" b="1">
                <a:solidFill>
                  <a:schemeClr val="tx1"/>
                </a:solidFill>
                <a:latin typeface="Arial" charset="0"/>
              </a:defRPr>
            </a:lvl6pPr>
            <a:lvl7pPr marL="914400" algn="l" rtl="0" eaLnBrk="1" fontAlgn="base" hangingPunct="1">
              <a:spcBef>
                <a:spcPct val="0"/>
              </a:spcBef>
              <a:spcAft>
                <a:spcPct val="0"/>
              </a:spcAft>
              <a:defRPr sz="3600" b="1">
                <a:solidFill>
                  <a:schemeClr val="tx1"/>
                </a:solidFill>
                <a:latin typeface="Arial" charset="0"/>
              </a:defRPr>
            </a:lvl7pPr>
            <a:lvl8pPr marL="1371600" algn="l" rtl="0" eaLnBrk="1" fontAlgn="base" hangingPunct="1">
              <a:spcBef>
                <a:spcPct val="0"/>
              </a:spcBef>
              <a:spcAft>
                <a:spcPct val="0"/>
              </a:spcAft>
              <a:defRPr sz="3600" b="1">
                <a:solidFill>
                  <a:schemeClr val="tx1"/>
                </a:solidFill>
                <a:latin typeface="Arial" charset="0"/>
              </a:defRPr>
            </a:lvl8pPr>
            <a:lvl9pPr marL="1828800" algn="l" rtl="0" eaLnBrk="1" fontAlgn="base" hangingPunct="1">
              <a:spcBef>
                <a:spcPct val="0"/>
              </a:spcBef>
              <a:spcAft>
                <a:spcPct val="0"/>
              </a:spcAft>
              <a:defRPr sz="3600" b="1">
                <a:solidFill>
                  <a:schemeClr val="tx1"/>
                </a:solidFill>
                <a:latin typeface="Arial" charset="0"/>
              </a:defRPr>
            </a:lvl9pPr>
          </a:lstStyle>
          <a:p>
            <a:r>
              <a:rPr lang="en-US" sz="3200" dirty="0" smtClean="0">
                <a:solidFill>
                  <a:schemeClr val="bg1"/>
                </a:solidFill>
                <a:latin typeface="Tekton Pro" pitchFamily="34" charset="0"/>
              </a:rPr>
              <a:t>Contact Info:</a:t>
            </a:r>
          </a:p>
        </p:txBody>
      </p:sp>
    </p:spTree>
    <p:extLst>
      <p:ext uri="{BB962C8B-B14F-4D97-AF65-F5344CB8AC3E}">
        <p14:creationId xmlns:p14="http://schemas.microsoft.com/office/powerpoint/2010/main" val="159225524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a:xfrm>
            <a:off x="152400" y="152400"/>
            <a:ext cx="2971800" cy="3352800"/>
          </a:xfrm>
        </p:spPr>
        <p:txBody>
          <a:bodyPr/>
          <a:lstStyle/>
          <a:p>
            <a:pPr algn="ctr" eaLnBrk="1" hangingPunct="1">
              <a:defRPr/>
            </a:pPr>
            <a:r>
              <a:rPr lang="en-US" sz="6000" smtClean="0">
                <a:latin typeface="Bookman Old Style" pitchFamily="18" charset="0"/>
              </a:rPr>
              <a:t>Valley </a:t>
            </a:r>
            <a:br>
              <a:rPr lang="en-US" sz="6000" smtClean="0">
                <a:latin typeface="Bookman Old Style" pitchFamily="18" charset="0"/>
              </a:rPr>
            </a:br>
            <a:r>
              <a:rPr lang="en-US" sz="6000" smtClean="0">
                <a:latin typeface="Bookman Old Style" pitchFamily="18" charset="0"/>
              </a:rPr>
              <a:t>High </a:t>
            </a:r>
            <a:br>
              <a:rPr lang="en-US" sz="6000" smtClean="0">
                <a:latin typeface="Bookman Old Style" pitchFamily="18" charset="0"/>
              </a:rPr>
            </a:br>
            <a:r>
              <a:rPr lang="en-US" sz="6000" smtClean="0">
                <a:latin typeface="Bookman Old Style" pitchFamily="18" charset="0"/>
              </a:rPr>
              <a:t>School</a:t>
            </a:r>
          </a:p>
        </p:txBody>
      </p:sp>
      <p:sp>
        <p:nvSpPr>
          <p:cNvPr id="20483" name="Rectangle 3"/>
          <p:cNvSpPr>
            <a:spLocks noGrp="1" noChangeArrowheads="1"/>
          </p:cNvSpPr>
          <p:nvPr>
            <p:ph type="subTitle" idx="1"/>
          </p:nvPr>
        </p:nvSpPr>
        <p:spPr>
          <a:xfrm>
            <a:off x="0" y="3962400"/>
            <a:ext cx="4343400" cy="2598738"/>
          </a:xfrm>
        </p:spPr>
        <p:txBody>
          <a:bodyPr/>
          <a:lstStyle/>
          <a:p>
            <a:pPr algn="ctr" eaLnBrk="1" hangingPunct="1">
              <a:lnSpc>
                <a:spcPct val="150000"/>
              </a:lnSpc>
              <a:defRPr/>
            </a:pPr>
            <a:r>
              <a:rPr lang="en-US" sz="2800" smtClean="0"/>
              <a:t>A High Achieving Exemplary -Turnaround School 2008-09</a:t>
            </a:r>
            <a:endParaRPr lang="uk-UA" sz="2800" smtClean="0"/>
          </a:p>
        </p:txBody>
      </p:sp>
    </p:spTree>
    <p:extLst>
      <p:ext uri="{BB962C8B-B14F-4D97-AF65-F5344CB8AC3E}">
        <p14:creationId xmlns:p14="http://schemas.microsoft.com/office/powerpoint/2010/main" val="12500222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684213"/>
          </a:xfrm>
        </p:spPr>
        <p:txBody>
          <a:bodyPr/>
          <a:lstStyle/>
          <a:p>
            <a:r>
              <a:rPr lang="en-US" b="1" dirty="0" smtClean="0">
                <a:solidFill>
                  <a:srgbClr val="FFFF00"/>
                </a:solidFill>
              </a:rPr>
              <a:t>Lead to Education Cuts</a:t>
            </a:r>
            <a:endParaRPr lang="en-US" b="1" dirty="0">
              <a:solidFill>
                <a:srgbClr val="FFFF00"/>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807200410"/>
              </p:ext>
            </p:extLst>
          </p:nvPr>
        </p:nvGraphicFramePr>
        <p:xfrm>
          <a:off x="304800" y="838200"/>
          <a:ext cx="8458200" cy="5257800"/>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29"/>
          <p:cNvPicPr>
            <a:picLocks noChangeAspect="1" noChangeArrowheads="1"/>
          </p:cNvPicPr>
          <p:nvPr/>
        </p:nvPicPr>
        <p:blipFill>
          <a:blip r:embed="rId4" cstate="print"/>
          <a:srcRect/>
          <a:stretch>
            <a:fillRect/>
          </a:stretch>
        </p:blipFill>
        <p:spPr bwMode="auto">
          <a:xfrm>
            <a:off x="0" y="6172200"/>
            <a:ext cx="9148763" cy="685800"/>
          </a:xfrm>
          <a:prstGeom prst="rect">
            <a:avLst/>
          </a:prstGeom>
          <a:noFill/>
          <a:ln w="9525">
            <a:noFill/>
            <a:miter lim="800000"/>
            <a:headEnd/>
            <a:tailEnd/>
          </a:ln>
        </p:spPr>
      </p:pic>
      <p:sp>
        <p:nvSpPr>
          <p:cNvPr id="5" name="Line 6"/>
          <p:cNvSpPr>
            <a:spLocks noChangeShapeType="1"/>
          </p:cNvSpPr>
          <p:nvPr/>
        </p:nvSpPr>
        <p:spPr bwMode="auto">
          <a:xfrm>
            <a:off x="0" y="684213"/>
            <a:ext cx="9144000" cy="0"/>
          </a:xfrm>
          <a:prstGeom prst="line">
            <a:avLst/>
          </a:prstGeom>
          <a:noFill/>
          <a:ln w="25400">
            <a:solidFill>
              <a:srgbClr val="FF8500"/>
            </a:solidFill>
            <a:round/>
            <a:headEnd/>
            <a:tailEnd/>
          </a:ln>
        </p:spPr>
        <p:txBody>
          <a:bodyPr wrap="none" anchor="ctr"/>
          <a:lstStyle/>
          <a:p>
            <a:endParaRPr lang="en-US">
              <a:solidFill>
                <a:srgbClr val="000000"/>
              </a:solidFill>
            </a:endParaRPr>
          </a:p>
        </p:txBody>
      </p:sp>
      <p:sp>
        <p:nvSpPr>
          <p:cNvPr id="6" name="Line 30"/>
          <p:cNvSpPr>
            <a:spLocks noChangeShapeType="1"/>
          </p:cNvSpPr>
          <p:nvPr/>
        </p:nvSpPr>
        <p:spPr bwMode="auto">
          <a:xfrm>
            <a:off x="6350" y="6169025"/>
            <a:ext cx="9144000" cy="0"/>
          </a:xfrm>
          <a:prstGeom prst="line">
            <a:avLst/>
          </a:prstGeom>
          <a:noFill/>
          <a:ln w="25400">
            <a:solidFill>
              <a:srgbClr val="A3BD0B"/>
            </a:solidFill>
            <a:round/>
            <a:headEnd/>
            <a:tailEnd/>
          </a:ln>
        </p:spPr>
        <p:txBody>
          <a:bodyPr wrap="none" anchor="ctr"/>
          <a:lstStyle/>
          <a:p>
            <a:endParaRPr lang="en-US">
              <a:solidFill>
                <a:srgbClr val="000000"/>
              </a:solidFill>
            </a:endParaRPr>
          </a:p>
        </p:txBody>
      </p:sp>
      <p:sp>
        <p:nvSpPr>
          <p:cNvPr id="9" name="TextBox 8"/>
          <p:cNvSpPr txBox="1"/>
          <p:nvPr/>
        </p:nvSpPr>
        <p:spPr>
          <a:xfrm>
            <a:off x="227013" y="6324600"/>
            <a:ext cx="7850187" cy="369332"/>
          </a:xfrm>
          <a:prstGeom prst="rect">
            <a:avLst/>
          </a:prstGeom>
          <a:noFill/>
        </p:spPr>
        <p:txBody>
          <a:bodyPr wrap="square" rtlCol="0">
            <a:spAutoFit/>
          </a:bodyPr>
          <a:lstStyle/>
          <a:p>
            <a:r>
              <a:rPr lang="en-US" dirty="0">
                <a:solidFill>
                  <a:schemeClr val="bg1"/>
                </a:solidFill>
                <a:latin typeface="Calibri" pitchFamily="34" charset="0"/>
                <a:cs typeface="Calibri" pitchFamily="34" charset="0"/>
              </a:rPr>
              <a:t>Source: National Association of State Budget </a:t>
            </a:r>
            <a:r>
              <a:rPr lang="en-US" dirty="0" smtClean="0">
                <a:solidFill>
                  <a:schemeClr val="bg1"/>
                </a:solidFill>
                <a:latin typeface="Calibri" pitchFamily="34" charset="0"/>
                <a:cs typeface="Calibri" pitchFamily="34" charset="0"/>
              </a:rPr>
              <a:t>Officers</a:t>
            </a:r>
            <a:endParaRPr lang="en-US" dirty="0">
              <a:solidFill>
                <a:schemeClr val="bg1"/>
              </a:solidFill>
              <a:latin typeface="Calibri" pitchFamily="34" charset="0"/>
              <a:cs typeface="Calibri" pitchFamily="34" charset="0"/>
            </a:endParaRPr>
          </a:p>
        </p:txBody>
      </p:sp>
      <p:sp>
        <p:nvSpPr>
          <p:cNvPr id="3" name="TextBox 2"/>
          <p:cNvSpPr txBox="1"/>
          <p:nvPr/>
        </p:nvSpPr>
        <p:spPr>
          <a:xfrm>
            <a:off x="7162800" y="2438400"/>
            <a:ext cx="1295400" cy="1323439"/>
          </a:xfrm>
          <a:prstGeom prst="rect">
            <a:avLst/>
          </a:prstGeom>
          <a:solidFill>
            <a:srgbClr val="FFFF99"/>
          </a:solidFill>
        </p:spPr>
        <p:txBody>
          <a:bodyPr wrap="square" rtlCol="0">
            <a:spAutoFit/>
          </a:bodyPr>
          <a:lstStyle/>
          <a:p>
            <a:pPr algn="ctr"/>
            <a:r>
              <a:rPr lang="en-US" sz="2000" b="1" dirty="0" smtClean="0">
                <a:solidFill>
                  <a:srgbClr val="FF0000"/>
                </a:solidFill>
                <a:latin typeface="+mj-lt"/>
              </a:rPr>
              <a:t>And 37 states made cuts this year</a:t>
            </a:r>
            <a:endParaRPr lang="en-US" sz="2000" b="1" dirty="0">
              <a:solidFill>
                <a:srgbClr val="FF0000"/>
              </a:solidFill>
              <a:latin typeface="+mj-lt"/>
            </a:endParaRPr>
          </a:p>
        </p:txBody>
      </p:sp>
    </p:spTree>
    <p:extLst>
      <p:ext uri="{BB962C8B-B14F-4D97-AF65-F5344CB8AC3E}">
        <p14:creationId xmlns:p14="http://schemas.microsoft.com/office/powerpoint/2010/main" val="35502178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p:txBody>
          <a:bodyPr/>
          <a:lstStyle/>
          <a:p>
            <a:pPr eaLnBrk="1" hangingPunct="1">
              <a:defRPr/>
            </a:pPr>
            <a:endParaRPr lang="en-US" smtClean="0"/>
          </a:p>
        </p:txBody>
      </p:sp>
      <p:sp>
        <p:nvSpPr>
          <p:cNvPr id="13314" name="Rectangle 2"/>
          <p:cNvSpPr>
            <a:spLocks noGrp="1" noChangeArrowheads="1"/>
          </p:cNvSpPr>
          <p:nvPr>
            <p:ph type="body" idx="1"/>
          </p:nvPr>
        </p:nvSpPr>
        <p:spPr>
          <a:xfrm>
            <a:off x="642939" y="3527226"/>
            <a:ext cx="8304609" cy="1464469"/>
          </a:xfrm>
        </p:spPr>
        <p:txBody>
          <a:bodyPr/>
          <a:lstStyle/>
          <a:p>
            <a:pPr marL="0" indent="0" eaLnBrk="1" hangingPunct="1">
              <a:defRPr/>
            </a:pPr>
            <a:r>
              <a:rPr lang="en-US" smtClean="0"/>
              <a:t>Dr. Kecia Ray</a:t>
            </a:r>
          </a:p>
          <a:p>
            <a:pPr marL="0" indent="0" eaLnBrk="1" hangingPunct="1">
              <a:defRPr/>
            </a:pPr>
            <a:r>
              <a:rPr lang="en-US" smtClean="0"/>
              <a:t>Executive Director, </a:t>
            </a:r>
          </a:p>
          <a:p>
            <a:pPr marL="0" indent="0" eaLnBrk="1" hangingPunct="1">
              <a:defRPr/>
            </a:pPr>
            <a:r>
              <a:rPr lang="en-US" smtClean="0"/>
              <a:t>Learning Technologies</a:t>
            </a:r>
          </a:p>
        </p:txBody>
      </p:sp>
      <p:pic>
        <p:nvPicPr>
          <p:cNvPr id="1229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2939" y="953244"/>
            <a:ext cx="8304609" cy="2475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838256785"/>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Grp="1" noChangeArrowheads="1"/>
          </p:cNvSpPr>
          <p:nvPr>
            <p:ph type="title"/>
          </p:nvPr>
        </p:nvSpPr>
        <p:spPr/>
        <p:txBody>
          <a:bodyPr/>
          <a:lstStyle/>
          <a:p>
            <a:pPr eaLnBrk="1" hangingPunct="1">
              <a:defRPr/>
            </a:pPr>
            <a:r>
              <a:rPr lang="en-US" smtClean="0"/>
              <a:t>Our District</a:t>
            </a:r>
          </a:p>
        </p:txBody>
      </p:sp>
      <p:sp>
        <p:nvSpPr>
          <p:cNvPr id="14338" name="Rectangle 2"/>
          <p:cNvSpPr>
            <a:spLocks noGrp="1" noChangeArrowheads="1"/>
          </p:cNvSpPr>
          <p:nvPr>
            <p:ph type="body" idx="1"/>
          </p:nvPr>
        </p:nvSpPr>
        <p:spPr>
          <a:xfrm>
            <a:off x="642938" y="1598415"/>
            <a:ext cx="7858125" cy="5098852"/>
          </a:xfrm>
        </p:spPr>
        <p:txBody>
          <a:bodyPr/>
          <a:lstStyle/>
          <a:p>
            <a:pPr marL="636152" eaLnBrk="1" hangingPunct="1">
              <a:buBlip>
                <a:blip r:embed="rId3"/>
              </a:buBlip>
              <a:defRPr/>
            </a:pPr>
            <a:endParaRPr lang="en-US" sz="2100" dirty="0">
              <a:solidFill>
                <a:srgbClr val="F7FBFF"/>
              </a:solidFill>
              <a:latin typeface="Arial" charset="0"/>
              <a:cs typeface="Arial" charset="0"/>
              <a:sym typeface="Arial" charset="0"/>
            </a:endParaRPr>
          </a:p>
          <a:p>
            <a:pPr marL="636152" eaLnBrk="1" hangingPunct="1">
              <a:buBlip>
                <a:blip r:embed="rId3"/>
              </a:buBlip>
              <a:defRPr/>
            </a:pPr>
            <a:endParaRPr lang="en-US" sz="2100" dirty="0">
              <a:solidFill>
                <a:srgbClr val="F7FBFF"/>
              </a:solidFill>
              <a:latin typeface="Arial" charset="0"/>
              <a:cs typeface="Arial" charset="0"/>
              <a:sym typeface="Arial" charset="0"/>
            </a:endParaRPr>
          </a:p>
          <a:p>
            <a:pPr marL="636152" eaLnBrk="1" hangingPunct="1">
              <a:buBlip>
                <a:blip r:embed="rId3"/>
              </a:buBlip>
              <a:defRPr/>
            </a:pPr>
            <a:endParaRPr lang="en-US" sz="2100" dirty="0">
              <a:solidFill>
                <a:srgbClr val="F7FBFF"/>
              </a:solidFill>
              <a:latin typeface="Arial" charset="0"/>
              <a:cs typeface="Arial" charset="0"/>
              <a:sym typeface="Arial" charset="0"/>
            </a:endParaRPr>
          </a:p>
          <a:p>
            <a:pPr marL="636152" eaLnBrk="1" hangingPunct="1">
              <a:buBlip>
                <a:blip r:embed="rId3"/>
              </a:buBlip>
              <a:defRPr/>
            </a:pPr>
            <a:r>
              <a:rPr lang="en-US" sz="2100" dirty="0">
                <a:solidFill>
                  <a:srgbClr val="F7FBFF"/>
                </a:solidFill>
                <a:latin typeface="Arial" charset="0"/>
                <a:cs typeface="Arial" charset="0"/>
                <a:sym typeface="Arial" charset="0"/>
              </a:rPr>
              <a:t>Metropolitan Nashville Public Schools (MNPS) is a vast and diverse urban school system, serving students from more than 80 different countries representing more than 70 different languages. MNPS has evolved over the years into one of the most racially, ethnically, and socio-economically diverse school districts in the country.</a:t>
            </a:r>
            <a:endParaRPr lang="en-US" sz="2100" dirty="0">
              <a:solidFill>
                <a:srgbClr val="F7FBFF"/>
              </a:solidFill>
              <a:latin typeface="Arial" charset="0"/>
              <a:sym typeface="Arial" charset="0"/>
            </a:endParaRPr>
          </a:p>
          <a:p>
            <a:pPr marL="636152" eaLnBrk="1" hangingPunct="1">
              <a:buBlip>
                <a:blip r:embed="rId3"/>
              </a:buBlip>
              <a:defRPr/>
            </a:pPr>
            <a:r>
              <a:rPr lang="en-US" sz="2100" dirty="0">
                <a:solidFill>
                  <a:srgbClr val="F7FBFF"/>
                </a:solidFill>
                <a:latin typeface="Arial" charset="0"/>
                <a:cs typeface="Arial" charset="0"/>
                <a:sym typeface="Arial" charset="0"/>
              </a:rPr>
              <a:t>More than 65% of our 76,000 students are economically disadvantaged.</a:t>
            </a:r>
            <a:endParaRPr lang="en-US" sz="2100" dirty="0">
              <a:solidFill>
                <a:srgbClr val="F7FBFF"/>
              </a:solidFill>
              <a:latin typeface="Arial" charset="0"/>
              <a:sym typeface="Arial" charset="0"/>
            </a:endParaRPr>
          </a:p>
          <a:p>
            <a:pPr marL="636152" eaLnBrk="1" hangingPunct="1">
              <a:buBlip>
                <a:blip r:embed="rId3"/>
              </a:buBlip>
              <a:defRPr/>
            </a:pPr>
            <a:r>
              <a:rPr lang="en-US" sz="2100" dirty="0">
                <a:solidFill>
                  <a:srgbClr val="F7FBFF"/>
                </a:solidFill>
                <a:latin typeface="Arial" charset="0"/>
                <a:cs typeface="Arial" charset="0"/>
                <a:sym typeface="Arial" charset="0"/>
              </a:rPr>
              <a:t>Under NCLB, we are in restructuring </a:t>
            </a:r>
            <a:r>
              <a:rPr lang="en-US" sz="2100" dirty="0" smtClean="0">
                <a:solidFill>
                  <a:srgbClr val="F7FBFF"/>
                </a:solidFill>
                <a:latin typeface="Arial" charset="0"/>
                <a:cs typeface="Arial" charset="0"/>
                <a:sym typeface="Arial" charset="0"/>
              </a:rPr>
              <a:t>1.</a:t>
            </a:r>
            <a:endParaRPr lang="en-US" sz="2600" dirty="0">
              <a:solidFill>
                <a:srgbClr val="F7FBFF"/>
              </a:solidFill>
              <a:latin typeface="Arial" charset="0"/>
              <a:sym typeface="Arial" charset="0"/>
            </a:endParaRPr>
          </a:p>
          <a:p>
            <a:pPr marL="636152" eaLnBrk="1" hangingPunct="1">
              <a:buBlip>
                <a:blip r:embed="rId3"/>
              </a:buBlip>
              <a:defRPr/>
            </a:pPr>
            <a:r>
              <a:rPr lang="en-US" sz="2300" dirty="0">
                <a:solidFill>
                  <a:srgbClr val="F7FBFF"/>
                </a:solidFill>
                <a:latin typeface="Arial" charset="0"/>
                <a:cs typeface="Arial" charset="0"/>
                <a:sym typeface="Arial" charset="0"/>
              </a:rPr>
              <a:t>140 schools, 24 high schools</a:t>
            </a:r>
            <a:endParaRPr lang="en-US" sz="2300" dirty="0">
              <a:solidFill>
                <a:srgbClr val="F7FBFF"/>
              </a:solidFill>
              <a:latin typeface="Arial" charset="0"/>
              <a:sym typeface="Arial" charset="0"/>
            </a:endParaRPr>
          </a:p>
          <a:p>
            <a:pPr marL="636152" eaLnBrk="1" hangingPunct="1">
              <a:buBlip>
                <a:blip r:embed="rId3"/>
              </a:buBlip>
              <a:defRPr/>
            </a:pPr>
            <a:endParaRPr lang="en-US" sz="2600" dirty="0">
              <a:solidFill>
                <a:srgbClr val="F7FBFF"/>
              </a:solidFill>
              <a:latin typeface="Arial" charset="0"/>
              <a:sym typeface="Arial" charset="0"/>
            </a:endParaRPr>
          </a:p>
          <a:p>
            <a:pPr marL="636152" eaLnBrk="1" hangingPunct="1">
              <a:buBlip>
                <a:blip r:embed="rId3"/>
              </a:buBlip>
              <a:defRPr/>
            </a:pPr>
            <a:endParaRPr lang="en-US" sz="2600" dirty="0">
              <a:solidFill>
                <a:srgbClr val="F7FBFF"/>
              </a:solidFill>
              <a:latin typeface="Arial" charset="0"/>
              <a:sym typeface="Arial" charset="0"/>
            </a:endParaRPr>
          </a:p>
          <a:p>
            <a:pPr marL="636152" eaLnBrk="1" hangingPunct="1">
              <a:buBlip>
                <a:blip r:embed="rId3"/>
              </a:buBlip>
              <a:defRPr/>
            </a:pPr>
            <a:endParaRPr lang="en-US" sz="4300" dirty="0">
              <a:solidFill>
                <a:srgbClr val="F7FBFF"/>
              </a:solidFill>
            </a:endParaRPr>
          </a:p>
        </p:txBody>
      </p:sp>
    </p:spTree>
    <p:extLst>
      <p:ext uri="{BB962C8B-B14F-4D97-AF65-F5344CB8AC3E}">
        <p14:creationId xmlns:p14="http://schemas.microsoft.com/office/powerpoint/2010/main" val="1258363053"/>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Grp="1" noChangeArrowheads="1"/>
          </p:cNvSpPr>
          <p:nvPr>
            <p:ph type="title"/>
          </p:nvPr>
        </p:nvSpPr>
        <p:spPr/>
        <p:txBody>
          <a:bodyPr/>
          <a:lstStyle/>
          <a:p>
            <a:pPr eaLnBrk="1" hangingPunct="1">
              <a:defRPr/>
            </a:pPr>
            <a:r>
              <a:rPr lang="en-US" smtClean="0"/>
              <a:t>Our students</a:t>
            </a:r>
          </a:p>
        </p:txBody>
      </p:sp>
      <p:sp>
        <p:nvSpPr>
          <p:cNvPr id="15362" name="Rectangle 2"/>
          <p:cNvSpPr>
            <a:spLocks noGrp="1" noChangeArrowheads="1"/>
          </p:cNvSpPr>
          <p:nvPr>
            <p:ph type="body" idx="1"/>
          </p:nvPr>
        </p:nvSpPr>
        <p:spPr/>
        <p:txBody>
          <a:bodyPr/>
          <a:lstStyle/>
          <a:p>
            <a:pPr marL="636152" eaLnBrk="1" hangingPunct="1">
              <a:buBlip>
                <a:blip r:embed="rId3"/>
              </a:buBlip>
              <a:defRPr/>
            </a:pPr>
            <a:endParaRPr lang="en-US" smtClean="0"/>
          </a:p>
        </p:txBody>
      </p:sp>
      <p:pic>
        <p:nvPicPr>
          <p:cNvPr id="1434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869" y="1902023"/>
            <a:ext cx="7643813" cy="4179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2259505047"/>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a:xfrm>
            <a:off x="683464" y="0"/>
            <a:ext cx="7858125" cy="1295400"/>
          </a:xfrm>
        </p:spPr>
        <p:txBody>
          <a:bodyPr/>
          <a:lstStyle/>
          <a:p>
            <a:pPr eaLnBrk="1" hangingPunct="1">
              <a:defRPr/>
            </a:pPr>
            <a:r>
              <a:rPr lang="en-US" dirty="0" smtClean="0"/>
              <a:t>Our Data</a:t>
            </a:r>
          </a:p>
        </p:txBody>
      </p:sp>
      <p:sp>
        <p:nvSpPr>
          <p:cNvPr id="16386" name="Rectangle 2"/>
          <p:cNvSpPr>
            <a:spLocks noGrp="1" noChangeArrowheads="1"/>
          </p:cNvSpPr>
          <p:nvPr>
            <p:ph type="body" idx="1"/>
          </p:nvPr>
        </p:nvSpPr>
        <p:spPr/>
        <p:txBody>
          <a:bodyPr/>
          <a:lstStyle/>
          <a:p>
            <a:pPr marL="267853" indent="0" eaLnBrk="1" hangingPunct="1">
              <a:buNone/>
              <a:defRPr/>
            </a:pPr>
            <a:r>
              <a:rPr lang="en-US" dirty="0" smtClean="0"/>
              <a:t>AYP TABLES 2003-2009</a:t>
            </a:r>
          </a:p>
          <a:p>
            <a:pPr marL="636152" eaLnBrk="1" hangingPunct="1">
              <a:buBlip>
                <a:blip r:embed="rId3"/>
              </a:buBlip>
              <a:defRPr/>
            </a:pPr>
            <a:r>
              <a:rPr lang="en-US" u="sng" dirty="0"/>
              <a:t>http://www.mnps.org/AssetFactory.aspx?did=25277</a:t>
            </a:r>
            <a:endParaRPr lang="en-US" u="sng" dirty="0" smtClean="0"/>
          </a:p>
        </p:txBody>
      </p:sp>
      <p:pic>
        <p:nvPicPr>
          <p:cNvPr id="614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7606" t="16981" r="12264" b="14387"/>
          <a:stretch/>
        </p:blipFill>
        <p:spPr bwMode="auto">
          <a:xfrm>
            <a:off x="150903" y="1075427"/>
            <a:ext cx="8764497" cy="5630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9189898"/>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a:xfrm>
            <a:off x="544712" y="-250032"/>
            <a:ext cx="7858125" cy="1785938"/>
          </a:xfrm>
        </p:spPr>
        <p:txBody>
          <a:bodyPr/>
          <a:lstStyle/>
          <a:p>
            <a:pPr eaLnBrk="1" hangingPunct="1">
              <a:defRPr/>
            </a:pPr>
            <a:r>
              <a:rPr lang="en-US" smtClean="0"/>
              <a:t>Our intervention</a:t>
            </a:r>
          </a:p>
        </p:txBody>
      </p:sp>
      <p:sp>
        <p:nvSpPr>
          <p:cNvPr id="17410" name="Rectangle 2"/>
          <p:cNvSpPr>
            <a:spLocks noGrp="1" noChangeArrowheads="1"/>
          </p:cNvSpPr>
          <p:nvPr>
            <p:ph type="body" idx="1"/>
          </p:nvPr>
        </p:nvSpPr>
        <p:spPr>
          <a:xfrm>
            <a:off x="330398" y="1276945"/>
            <a:ext cx="8585002" cy="5429250"/>
          </a:xfrm>
        </p:spPr>
        <p:txBody>
          <a:bodyPr/>
          <a:lstStyle/>
          <a:p>
            <a:pPr marL="636152" eaLnBrk="1" hangingPunct="1">
              <a:spcBef>
                <a:spcPts val="600"/>
              </a:spcBef>
              <a:buBlip>
                <a:blip r:embed="rId3"/>
              </a:buBlip>
              <a:defRPr/>
            </a:pPr>
            <a:r>
              <a:rPr lang="en-US" sz="1900" dirty="0"/>
              <a:t>Smaller Learning Communities grant award enabled us to establish career academies in each of our 12 comprehensive high schools (6.5 million awarded in 2006)</a:t>
            </a:r>
          </a:p>
          <a:p>
            <a:pPr marL="636152" eaLnBrk="1" hangingPunct="1">
              <a:spcBef>
                <a:spcPts val="600"/>
              </a:spcBef>
              <a:buBlip>
                <a:blip r:embed="rId3"/>
              </a:buBlip>
              <a:defRPr/>
            </a:pPr>
            <a:r>
              <a:rPr lang="en-US" sz="1900" dirty="0"/>
              <a:t>Middle College and Big Picture High Schools established (2007)</a:t>
            </a:r>
          </a:p>
          <a:p>
            <a:pPr marL="636152" eaLnBrk="1" hangingPunct="1">
              <a:spcBef>
                <a:spcPts val="600"/>
              </a:spcBef>
              <a:buBlip>
                <a:blip r:embed="rId3"/>
              </a:buBlip>
              <a:defRPr/>
            </a:pPr>
            <a:r>
              <a:rPr lang="en-US" sz="1900" dirty="0"/>
              <a:t>Change in Superintendent (2008)</a:t>
            </a:r>
          </a:p>
          <a:p>
            <a:pPr marL="636152" eaLnBrk="1" hangingPunct="1">
              <a:spcBef>
                <a:spcPts val="600"/>
              </a:spcBef>
              <a:buBlip>
                <a:blip r:embed="rId3"/>
              </a:buBlip>
              <a:defRPr/>
            </a:pPr>
            <a:r>
              <a:rPr lang="en-US" sz="1900" dirty="0"/>
              <a:t>Change in High School Associate Superintendent (2009)</a:t>
            </a:r>
          </a:p>
          <a:p>
            <a:pPr marL="636152" eaLnBrk="1" hangingPunct="1">
              <a:spcBef>
                <a:spcPts val="600"/>
              </a:spcBef>
              <a:buBlip>
                <a:blip r:embed="rId3"/>
              </a:buBlip>
              <a:defRPr/>
            </a:pPr>
            <a:r>
              <a:rPr lang="en-US" sz="1900" dirty="0"/>
              <a:t>Data warehouse project (2009)</a:t>
            </a:r>
          </a:p>
          <a:p>
            <a:pPr marL="636152" eaLnBrk="1" hangingPunct="1">
              <a:spcBef>
                <a:spcPts val="600"/>
              </a:spcBef>
              <a:buBlip>
                <a:blip r:embed="rId3"/>
              </a:buBlip>
              <a:defRPr/>
            </a:pPr>
            <a:r>
              <a:rPr lang="en-US" sz="1900" dirty="0"/>
              <a:t>Innovation High Schools established for over age and under credit youth through blended learning(2009)</a:t>
            </a:r>
          </a:p>
          <a:p>
            <a:pPr marL="636152" eaLnBrk="1" hangingPunct="1">
              <a:spcBef>
                <a:spcPts val="600"/>
              </a:spcBef>
              <a:buBlip>
                <a:blip r:embed="rId3"/>
              </a:buBlip>
              <a:defRPr/>
            </a:pPr>
            <a:r>
              <a:rPr lang="en-US" sz="1900" dirty="0"/>
              <a:t>State Standards increased/Common Core adopted (2010)</a:t>
            </a:r>
          </a:p>
          <a:p>
            <a:pPr marL="636152" eaLnBrk="1" hangingPunct="1">
              <a:spcBef>
                <a:spcPts val="600"/>
              </a:spcBef>
              <a:buBlip>
                <a:blip r:embed="rId3"/>
              </a:buBlip>
              <a:defRPr/>
            </a:pPr>
            <a:r>
              <a:rPr lang="en-US" sz="1900" dirty="0"/>
              <a:t>RTT (2010)</a:t>
            </a:r>
          </a:p>
          <a:p>
            <a:pPr marL="636152" eaLnBrk="1" hangingPunct="1">
              <a:spcBef>
                <a:spcPts val="600"/>
              </a:spcBef>
              <a:buBlip>
                <a:blip r:embed="rId3"/>
              </a:buBlip>
              <a:defRPr/>
            </a:pPr>
            <a:r>
              <a:rPr lang="en-US" sz="1900" dirty="0"/>
              <a:t>Learning Technology Department created (2010)</a:t>
            </a:r>
          </a:p>
          <a:p>
            <a:pPr marL="636152" eaLnBrk="1" hangingPunct="1">
              <a:spcBef>
                <a:spcPts val="600"/>
              </a:spcBef>
              <a:buBlip>
                <a:blip r:embed="rId3"/>
              </a:buBlip>
              <a:defRPr/>
            </a:pPr>
            <a:r>
              <a:rPr lang="en-US" sz="1900" dirty="0" err="1"/>
              <a:t>eCademy</a:t>
            </a:r>
            <a:r>
              <a:rPr lang="en-US" sz="1900" dirty="0"/>
              <a:t> established (2010</a:t>
            </a:r>
            <a:r>
              <a:rPr lang="en-US" sz="1900" dirty="0" smtClean="0"/>
              <a:t>)</a:t>
            </a:r>
            <a:endParaRPr lang="en-US" sz="1900" dirty="0"/>
          </a:p>
        </p:txBody>
      </p:sp>
    </p:spTree>
    <p:extLst>
      <p:ext uri="{BB962C8B-B14F-4D97-AF65-F5344CB8AC3E}">
        <p14:creationId xmlns:p14="http://schemas.microsoft.com/office/powerpoint/2010/main" val="1363746443"/>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Grp="1" noChangeArrowheads="1"/>
          </p:cNvSpPr>
          <p:nvPr>
            <p:ph type="title"/>
          </p:nvPr>
        </p:nvSpPr>
        <p:spPr/>
        <p:txBody>
          <a:bodyPr/>
          <a:lstStyle/>
          <a:p>
            <a:pPr eaLnBrk="1" hangingPunct="1">
              <a:defRPr/>
            </a:pPr>
            <a:r>
              <a:rPr lang="en-US" smtClean="0"/>
              <a:t>Our results</a:t>
            </a:r>
          </a:p>
        </p:txBody>
      </p:sp>
      <p:sp>
        <p:nvSpPr>
          <p:cNvPr id="18434" name="Rectangle 2"/>
          <p:cNvSpPr>
            <a:spLocks noGrp="1" noChangeArrowheads="1"/>
          </p:cNvSpPr>
          <p:nvPr>
            <p:ph type="body" idx="1"/>
          </p:nvPr>
        </p:nvSpPr>
        <p:spPr/>
        <p:txBody>
          <a:bodyPr/>
          <a:lstStyle/>
          <a:p>
            <a:pPr marL="636152" eaLnBrk="1" hangingPunct="1">
              <a:buBlip>
                <a:blip r:embed="rId3"/>
              </a:buBlip>
              <a:defRPr/>
            </a:pPr>
            <a:r>
              <a:rPr lang="en-US" smtClean="0"/>
              <a:t>All high schools met AYP in 2009</a:t>
            </a:r>
          </a:p>
          <a:p>
            <a:pPr marL="636152" eaLnBrk="1" hangingPunct="1">
              <a:buBlip>
                <a:blip r:embed="rId3"/>
              </a:buBlip>
              <a:defRPr/>
            </a:pPr>
            <a:r>
              <a:rPr lang="en-US" smtClean="0"/>
              <a:t>High school graduation rate increased from 58% in 2002 to 72% in 2009</a:t>
            </a:r>
          </a:p>
          <a:p>
            <a:pPr marL="636152" eaLnBrk="1" hangingPunct="1">
              <a:buBlip>
                <a:blip r:embed="rId3"/>
              </a:buBlip>
              <a:defRPr/>
            </a:pPr>
            <a:r>
              <a:rPr lang="en-US" smtClean="0"/>
              <a:t>Five high schools were established to provide alternative paths to graduation: Big Picture, Middle College, Old Cockrill, Opry Mills/Hickory Hollow, eCademy </a:t>
            </a:r>
          </a:p>
        </p:txBody>
      </p:sp>
    </p:spTree>
    <p:extLst>
      <p:ext uri="{BB962C8B-B14F-4D97-AF65-F5344CB8AC3E}">
        <p14:creationId xmlns:p14="http://schemas.microsoft.com/office/powerpoint/2010/main" val="2927253691"/>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215A93"/>
        </a:solidFill>
        <a:effectLst/>
      </p:bgPr>
    </p:bg>
    <p:spTree>
      <p:nvGrpSpPr>
        <p:cNvPr id="1" name=""/>
        <p:cNvGrpSpPr/>
        <p:nvPr/>
      </p:nvGrpSpPr>
      <p:grpSpPr>
        <a:xfrm>
          <a:off x="0" y="0"/>
          <a:ext cx="0" cy="0"/>
          <a:chOff x="0" y="0"/>
          <a:chExt cx="0" cy="0"/>
        </a:xfrm>
      </p:grpSpPr>
      <p:sp>
        <p:nvSpPr>
          <p:cNvPr id="3" name="Line 27"/>
          <p:cNvSpPr>
            <a:spLocks noChangeShapeType="1"/>
          </p:cNvSpPr>
          <p:nvPr/>
        </p:nvSpPr>
        <p:spPr bwMode="auto">
          <a:xfrm>
            <a:off x="1588" y="684213"/>
            <a:ext cx="9144000" cy="0"/>
          </a:xfrm>
          <a:prstGeom prst="line">
            <a:avLst/>
          </a:prstGeom>
          <a:noFill/>
          <a:ln w="25400">
            <a:solidFill>
              <a:srgbClr val="FF8500"/>
            </a:solidFill>
            <a:round/>
            <a:headEnd/>
            <a:tailEnd/>
          </a:ln>
        </p:spPr>
        <p:txBody>
          <a:bodyPr wrap="none" anchor="ctr"/>
          <a:lstStyle/>
          <a:p>
            <a:endParaRPr lang="en-US"/>
          </a:p>
        </p:txBody>
      </p:sp>
      <p:pic>
        <p:nvPicPr>
          <p:cNvPr id="4" name="Picture 28"/>
          <p:cNvPicPr>
            <a:picLocks noChangeAspect="1" noChangeArrowheads="1"/>
          </p:cNvPicPr>
          <p:nvPr/>
        </p:nvPicPr>
        <p:blipFill>
          <a:blip r:embed="rId3" cstate="print"/>
          <a:srcRect/>
          <a:stretch>
            <a:fillRect/>
          </a:stretch>
        </p:blipFill>
        <p:spPr bwMode="auto">
          <a:xfrm>
            <a:off x="0" y="6172200"/>
            <a:ext cx="9148763" cy="685800"/>
          </a:xfrm>
          <a:prstGeom prst="rect">
            <a:avLst/>
          </a:prstGeom>
          <a:noFill/>
          <a:ln w="9525">
            <a:noFill/>
            <a:miter lim="800000"/>
            <a:headEnd/>
            <a:tailEnd/>
          </a:ln>
        </p:spPr>
      </p:pic>
      <p:sp>
        <p:nvSpPr>
          <p:cNvPr id="5" name="Line 29"/>
          <p:cNvSpPr>
            <a:spLocks noChangeShapeType="1"/>
          </p:cNvSpPr>
          <p:nvPr/>
        </p:nvSpPr>
        <p:spPr bwMode="auto">
          <a:xfrm>
            <a:off x="6350" y="6169025"/>
            <a:ext cx="9144000" cy="0"/>
          </a:xfrm>
          <a:prstGeom prst="line">
            <a:avLst/>
          </a:prstGeom>
          <a:noFill/>
          <a:ln w="25400">
            <a:solidFill>
              <a:srgbClr val="A3BD0B"/>
            </a:solidFill>
            <a:round/>
            <a:headEnd/>
            <a:tailEnd/>
          </a:ln>
        </p:spPr>
        <p:txBody>
          <a:bodyPr wrap="none" anchor="ctr"/>
          <a:lstStyle/>
          <a:p>
            <a:endParaRPr lang="en-US"/>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8388" y="914400"/>
            <a:ext cx="7877832" cy="1114425"/>
          </a:xfrm>
          <a:prstGeom prst="rect">
            <a:avLst/>
          </a:prstGeom>
        </p:spPr>
      </p:pic>
      <p:sp>
        <p:nvSpPr>
          <p:cNvPr id="7" name="TextBox 6"/>
          <p:cNvSpPr txBox="1"/>
          <p:nvPr/>
        </p:nvSpPr>
        <p:spPr>
          <a:xfrm>
            <a:off x="718388" y="2209800"/>
            <a:ext cx="7877832" cy="2308324"/>
          </a:xfrm>
          <a:prstGeom prst="rect">
            <a:avLst/>
          </a:prstGeom>
          <a:noFill/>
        </p:spPr>
        <p:txBody>
          <a:bodyPr wrap="square" rtlCol="0">
            <a:spAutoFit/>
          </a:bodyPr>
          <a:lstStyle/>
          <a:p>
            <a:pPr algn="ctr"/>
            <a:r>
              <a:rPr lang="en-US" sz="4800" b="1" dirty="0" smtClean="0">
                <a:solidFill>
                  <a:srgbClr val="FFFF00"/>
                </a:solidFill>
                <a:latin typeface="Calibri" pitchFamily="34" charset="0"/>
                <a:cs typeface="Calibri" pitchFamily="34" charset="0"/>
              </a:rPr>
              <a:t>www.digitallearningday.org</a:t>
            </a:r>
          </a:p>
          <a:p>
            <a:pPr algn="ctr"/>
            <a:r>
              <a:rPr lang="en-US" sz="4800" b="1" dirty="0" smtClean="0">
                <a:solidFill>
                  <a:srgbClr val="FFFF00"/>
                </a:solidFill>
                <a:latin typeface="Calibri" pitchFamily="34" charset="0"/>
                <a:cs typeface="Calibri" pitchFamily="34" charset="0"/>
              </a:rPr>
              <a:t>February 1, 2012</a:t>
            </a:r>
          </a:p>
          <a:p>
            <a:pPr algn="ctr"/>
            <a:r>
              <a:rPr lang="en-US" sz="4800" b="1" dirty="0" smtClean="0">
                <a:solidFill>
                  <a:srgbClr val="FFFF00"/>
                </a:solidFill>
                <a:latin typeface="Calibri" pitchFamily="34" charset="0"/>
                <a:cs typeface="Calibri" pitchFamily="34" charset="0"/>
              </a:rPr>
              <a:t> </a:t>
            </a:r>
            <a:r>
              <a:rPr lang="en-US" sz="4000" b="1" dirty="0" smtClean="0">
                <a:solidFill>
                  <a:srgbClr val="FFFF00"/>
                </a:solidFill>
                <a:latin typeface="Calibri" pitchFamily="34" charset="0"/>
                <a:cs typeface="Calibri" pitchFamily="34" charset="0"/>
              </a:rPr>
              <a:t>twitter #</a:t>
            </a:r>
            <a:r>
              <a:rPr lang="en-US" sz="4000" b="1" dirty="0" err="1" smtClean="0">
                <a:solidFill>
                  <a:srgbClr val="FFFF00"/>
                </a:solidFill>
                <a:latin typeface="Calibri" pitchFamily="34" charset="0"/>
                <a:cs typeface="Calibri" pitchFamily="34" charset="0"/>
              </a:rPr>
              <a:t>DLDay</a:t>
            </a:r>
            <a:r>
              <a:rPr lang="en-US" sz="4000" b="1" dirty="0" smtClean="0">
                <a:solidFill>
                  <a:srgbClr val="FFFF00"/>
                </a:solidFill>
                <a:latin typeface="Calibri" pitchFamily="34" charset="0"/>
                <a:cs typeface="Calibri" pitchFamily="34" charset="0"/>
              </a:rPr>
              <a:t> @DLDay2012</a:t>
            </a:r>
            <a:endParaRPr lang="en-US" sz="4000" b="1" dirty="0">
              <a:solidFill>
                <a:srgbClr val="FFFF00"/>
              </a:solidFill>
              <a:latin typeface="Calibri" pitchFamily="34" charset="0"/>
              <a:cs typeface="Calibri" pitchFamily="34" charset="0"/>
            </a:endParaRPr>
          </a:p>
        </p:txBody>
      </p:sp>
      <p:pic>
        <p:nvPicPr>
          <p:cNvPr id="7170" name="Picture 2" descr="http://www.americaspromise.org/News-and-Events/News-and-Features/APB-2009-42/~/media/Images/News%20and%20Events/APB%202009%2042/All4Ed-logo_250L.ashx?w=250&amp;h=100&amp;as=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4325" y="4609975"/>
            <a:ext cx="3448050" cy="1379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9994471"/>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1143000"/>
          </a:xfrm>
        </p:spPr>
        <p:txBody>
          <a:bodyPr/>
          <a:lstStyle/>
          <a:p>
            <a:r>
              <a:rPr lang="en-US" b="1" dirty="0" smtClean="0">
                <a:solidFill>
                  <a:srgbClr val="FFFF00"/>
                </a:solidFill>
              </a:rPr>
              <a:t>Challenge 2: Teacher Troubles</a:t>
            </a:r>
            <a:endParaRPr lang="en-US" b="1" dirty="0">
              <a:solidFill>
                <a:srgbClr val="FFFF00"/>
              </a:solidFill>
            </a:endParaRPr>
          </a:p>
        </p:txBody>
      </p:sp>
      <p:pic>
        <p:nvPicPr>
          <p:cNvPr id="2050" name="Picture 2" descr="http://static.deseretnews.com/images/article/midres/610886/610886.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62000" y="901700"/>
            <a:ext cx="8076410" cy="5195824"/>
          </a:xfrm>
          <a:prstGeom prst="rect">
            <a:avLst/>
          </a:prstGeom>
          <a:noFill/>
          <a:extLst>
            <a:ext uri="{909E8E84-426E-40DD-AFC4-6F175D3DCCD1}">
              <a14:hiddenFill xmlns:a14="http://schemas.microsoft.com/office/drawing/2010/main">
                <a:solidFill>
                  <a:srgbClr val="FFFFFF"/>
                </a:solidFill>
              </a14:hiddenFill>
            </a:ext>
          </a:extLst>
        </p:spPr>
      </p:pic>
      <p:sp>
        <p:nvSpPr>
          <p:cNvPr id="7" name="Line 4"/>
          <p:cNvSpPr>
            <a:spLocks noChangeShapeType="1"/>
          </p:cNvSpPr>
          <p:nvPr/>
        </p:nvSpPr>
        <p:spPr bwMode="auto">
          <a:xfrm>
            <a:off x="0" y="671513"/>
            <a:ext cx="9144000" cy="0"/>
          </a:xfrm>
          <a:prstGeom prst="line">
            <a:avLst/>
          </a:prstGeom>
          <a:noFill/>
          <a:ln w="25400">
            <a:solidFill>
              <a:srgbClr val="FF8500"/>
            </a:solidFill>
            <a:round/>
            <a:headEnd/>
            <a:tailEnd/>
          </a:ln>
        </p:spPr>
        <p:txBody>
          <a:bodyPr wrap="none" anchor="ctr"/>
          <a:lstStyle/>
          <a:p>
            <a:endParaRPr lang="en-US"/>
          </a:p>
        </p:txBody>
      </p:sp>
      <p:pic>
        <p:nvPicPr>
          <p:cNvPr id="8" name="Picture 5"/>
          <p:cNvPicPr>
            <a:picLocks noChangeAspect="1" noChangeArrowheads="1"/>
          </p:cNvPicPr>
          <p:nvPr/>
        </p:nvPicPr>
        <p:blipFill>
          <a:blip r:embed="rId4" cstate="print"/>
          <a:srcRect/>
          <a:stretch>
            <a:fillRect/>
          </a:stretch>
        </p:blipFill>
        <p:spPr bwMode="auto">
          <a:xfrm>
            <a:off x="0" y="6172200"/>
            <a:ext cx="9148763" cy="685800"/>
          </a:xfrm>
          <a:prstGeom prst="rect">
            <a:avLst/>
          </a:prstGeom>
          <a:noFill/>
          <a:ln w="9525">
            <a:noFill/>
            <a:miter lim="800000"/>
            <a:headEnd/>
            <a:tailEnd/>
          </a:ln>
        </p:spPr>
      </p:pic>
      <p:sp>
        <p:nvSpPr>
          <p:cNvPr id="9" name="Line 6"/>
          <p:cNvSpPr>
            <a:spLocks noChangeShapeType="1"/>
          </p:cNvSpPr>
          <p:nvPr/>
        </p:nvSpPr>
        <p:spPr bwMode="auto">
          <a:xfrm>
            <a:off x="0" y="6156325"/>
            <a:ext cx="9144000" cy="0"/>
          </a:xfrm>
          <a:prstGeom prst="line">
            <a:avLst/>
          </a:prstGeom>
          <a:noFill/>
          <a:ln w="25400">
            <a:solidFill>
              <a:srgbClr val="A3BD0B"/>
            </a:solidFill>
            <a:round/>
            <a:headEnd/>
            <a:tailEnd/>
          </a:ln>
        </p:spPr>
        <p:txBody>
          <a:bodyPr wrap="none" anchor="ctr"/>
          <a:lstStyle/>
          <a:p>
            <a:endParaRPr lang="en-US"/>
          </a:p>
        </p:txBody>
      </p:sp>
      <p:sp>
        <p:nvSpPr>
          <p:cNvPr id="12" name="Rectangle 11"/>
          <p:cNvSpPr/>
          <p:nvPr/>
        </p:nvSpPr>
        <p:spPr>
          <a:xfrm>
            <a:off x="2819400" y="3124200"/>
            <a:ext cx="2133600" cy="228600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3" name="Rectangle 12"/>
          <p:cNvSpPr/>
          <p:nvPr/>
        </p:nvSpPr>
        <p:spPr>
          <a:xfrm>
            <a:off x="914400" y="2057400"/>
            <a:ext cx="1676400" cy="228600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Tree>
    <p:extLst>
      <p:ext uri="{BB962C8B-B14F-4D97-AF65-F5344CB8AC3E}">
        <p14:creationId xmlns:p14="http://schemas.microsoft.com/office/powerpoint/2010/main" val="381363377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0" y="0"/>
            <a:ext cx="9144000" cy="685800"/>
          </a:xfrm>
        </p:spPr>
        <p:txBody>
          <a:bodyPr/>
          <a:lstStyle/>
          <a:p>
            <a:pPr eaLnBrk="1" hangingPunct="1"/>
            <a:r>
              <a:rPr lang="en-US" sz="3000" b="1" dirty="0" smtClean="0">
                <a:solidFill>
                  <a:srgbClr val="FFFF00"/>
                </a:solidFill>
                <a:latin typeface="Arial" charset="0"/>
                <a:cs typeface="Arial" charset="0"/>
              </a:rPr>
              <a:t>The Right Teachers Where They are Needed Most</a:t>
            </a:r>
          </a:p>
        </p:txBody>
      </p:sp>
      <p:sp>
        <p:nvSpPr>
          <p:cNvPr id="81927" name="Rectangle 7"/>
          <p:cNvSpPr>
            <a:spLocks noGrp="1" noChangeArrowheads="1"/>
          </p:cNvSpPr>
          <p:nvPr>
            <p:ph type="body" idx="4294967295"/>
          </p:nvPr>
        </p:nvSpPr>
        <p:spPr>
          <a:xfrm>
            <a:off x="0" y="685800"/>
            <a:ext cx="9144000" cy="5334000"/>
          </a:xfrm>
        </p:spPr>
        <p:txBody>
          <a:bodyPr/>
          <a:lstStyle/>
          <a:p>
            <a:pPr marL="514350" indent="-514350" eaLnBrk="1" hangingPunct="1">
              <a:buFont typeface="+mj-lt"/>
              <a:buAutoNum type="arabicPeriod"/>
              <a:defRPr/>
            </a:pPr>
            <a:endParaRPr lang="en-US" dirty="0" smtClean="0">
              <a:solidFill>
                <a:schemeClr val="bg1"/>
              </a:solidFill>
              <a:latin typeface="Times New Roman" pitchFamily="18" charset="0"/>
              <a:cs typeface="Times New Roman" pitchFamily="18" charset="0"/>
            </a:endParaRPr>
          </a:p>
          <a:p>
            <a:pPr algn="ctr" eaLnBrk="1" hangingPunct="1">
              <a:buFontTx/>
              <a:buNone/>
              <a:defRPr/>
            </a:pPr>
            <a:endParaRPr lang="en-US" sz="2800" dirty="0" smtClean="0">
              <a:solidFill>
                <a:schemeClr val="bg1"/>
              </a:solidFill>
              <a:latin typeface="Times New Roman" pitchFamily="18" charset="0"/>
              <a:cs typeface="Times New Roman" pitchFamily="18" charset="0"/>
            </a:endParaRPr>
          </a:p>
          <a:p>
            <a:pPr algn="ctr" eaLnBrk="1" hangingPunct="1">
              <a:buFontTx/>
              <a:buNone/>
              <a:defRPr/>
            </a:pPr>
            <a:endParaRPr lang="en-US" sz="2800" dirty="0" smtClean="0">
              <a:solidFill>
                <a:schemeClr val="bg1"/>
              </a:solidFill>
              <a:latin typeface="Times New Roman" pitchFamily="18" charset="0"/>
              <a:cs typeface="Times New Roman" pitchFamily="18" charset="0"/>
            </a:endParaRPr>
          </a:p>
          <a:p>
            <a:pPr eaLnBrk="1" hangingPunct="1">
              <a:buFontTx/>
              <a:buNone/>
              <a:defRPr/>
            </a:pPr>
            <a:endParaRPr lang="en-US" sz="2800" dirty="0" smtClean="0">
              <a:solidFill>
                <a:schemeClr val="bg1"/>
              </a:solidFill>
              <a:latin typeface="Times New Roman" pitchFamily="18" charset="0"/>
              <a:cs typeface="Times New Roman" pitchFamily="18" charset="0"/>
            </a:endParaRPr>
          </a:p>
        </p:txBody>
      </p:sp>
      <p:sp>
        <p:nvSpPr>
          <p:cNvPr id="13316" name="Line 3"/>
          <p:cNvSpPr>
            <a:spLocks noChangeShapeType="1"/>
          </p:cNvSpPr>
          <p:nvPr/>
        </p:nvSpPr>
        <p:spPr bwMode="auto">
          <a:xfrm>
            <a:off x="6350" y="6169025"/>
            <a:ext cx="9144000" cy="0"/>
          </a:xfrm>
          <a:prstGeom prst="line">
            <a:avLst/>
          </a:prstGeom>
          <a:noFill/>
          <a:ln w="25400">
            <a:solidFill>
              <a:srgbClr val="A3BD0B"/>
            </a:solidFill>
            <a:round/>
            <a:headEnd/>
            <a:tailEnd/>
          </a:ln>
        </p:spPr>
        <p:txBody>
          <a:bodyPr wrap="none" anchor="ctr"/>
          <a:lstStyle/>
          <a:p>
            <a:endParaRPr lang="en-US">
              <a:solidFill>
                <a:srgbClr val="000000"/>
              </a:solidFill>
            </a:endParaRPr>
          </a:p>
        </p:txBody>
      </p:sp>
      <p:sp>
        <p:nvSpPr>
          <p:cNvPr id="13317" name="Line 4"/>
          <p:cNvSpPr>
            <a:spLocks noChangeShapeType="1"/>
          </p:cNvSpPr>
          <p:nvPr/>
        </p:nvSpPr>
        <p:spPr bwMode="auto">
          <a:xfrm>
            <a:off x="-14377" y="671513"/>
            <a:ext cx="9144000" cy="0"/>
          </a:xfrm>
          <a:prstGeom prst="line">
            <a:avLst/>
          </a:prstGeom>
          <a:noFill/>
          <a:ln w="25400">
            <a:solidFill>
              <a:srgbClr val="FF8500"/>
            </a:solidFill>
            <a:round/>
            <a:headEnd/>
            <a:tailEnd/>
          </a:ln>
        </p:spPr>
        <p:txBody>
          <a:bodyPr wrap="none" anchor="ctr"/>
          <a:lstStyle/>
          <a:p>
            <a:endParaRPr lang="en-US">
              <a:solidFill>
                <a:srgbClr val="000000"/>
              </a:solidFill>
            </a:endParaRPr>
          </a:p>
        </p:txBody>
      </p:sp>
      <p:pic>
        <p:nvPicPr>
          <p:cNvPr id="13318" name="Picture 5"/>
          <p:cNvPicPr>
            <a:picLocks noChangeAspect="1" noChangeArrowheads="1"/>
          </p:cNvPicPr>
          <p:nvPr/>
        </p:nvPicPr>
        <p:blipFill>
          <a:blip r:embed="rId3" cstate="print"/>
          <a:srcRect/>
          <a:stretch>
            <a:fillRect/>
          </a:stretch>
        </p:blipFill>
        <p:spPr bwMode="auto">
          <a:xfrm>
            <a:off x="0" y="6172200"/>
            <a:ext cx="9148763" cy="685800"/>
          </a:xfrm>
          <a:prstGeom prst="rect">
            <a:avLst/>
          </a:prstGeom>
          <a:noFill/>
          <a:ln w="9525">
            <a:noFill/>
            <a:miter lim="800000"/>
            <a:headEnd/>
            <a:tailEnd/>
          </a:ln>
        </p:spPr>
      </p:pic>
      <p:sp>
        <p:nvSpPr>
          <p:cNvPr id="13319" name="Line 6"/>
          <p:cNvSpPr>
            <a:spLocks noChangeShapeType="1"/>
          </p:cNvSpPr>
          <p:nvPr/>
        </p:nvSpPr>
        <p:spPr bwMode="auto">
          <a:xfrm>
            <a:off x="0" y="6156325"/>
            <a:ext cx="9144000" cy="0"/>
          </a:xfrm>
          <a:prstGeom prst="line">
            <a:avLst/>
          </a:prstGeom>
          <a:noFill/>
          <a:ln w="25400">
            <a:solidFill>
              <a:srgbClr val="A3BD0B"/>
            </a:solidFill>
            <a:round/>
            <a:headEnd/>
            <a:tailEnd/>
          </a:ln>
        </p:spPr>
        <p:txBody>
          <a:bodyPr wrap="none" anchor="ctr"/>
          <a:lstStyle/>
          <a:p>
            <a:endParaRPr lang="en-US">
              <a:solidFill>
                <a:srgbClr val="000000"/>
              </a:solidFill>
            </a:endParaRPr>
          </a:p>
        </p:txBody>
      </p:sp>
      <p:pic>
        <p:nvPicPr>
          <p:cNvPr id="54274" name="Picture 2" descr="C:\Documents and Settings\lpinkus\Local Settings\Temporary Internet Files\Content.IE5\Y76TMYJI\MC900189590[1].jpg"/>
          <p:cNvPicPr>
            <a:picLocks noChangeAspect="1" noChangeArrowheads="1"/>
          </p:cNvPicPr>
          <p:nvPr/>
        </p:nvPicPr>
        <p:blipFill>
          <a:blip r:embed="rId4" cstate="print"/>
          <a:srcRect/>
          <a:stretch>
            <a:fillRect/>
          </a:stretch>
        </p:blipFill>
        <p:spPr bwMode="auto">
          <a:xfrm>
            <a:off x="2743200" y="990600"/>
            <a:ext cx="3822700" cy="2998788"/>
          </a:xfrm>
          <a:prstGeom prst="rect">
            <a:avLst/>
          </a:prstGeom>
          <a:noFill/>
          <a:ln w="9525">
            <a:noFill/>
            <a:miter lim="800000"/>
            <a:headEnd/>
            <a:tailEnd/>
          </a:ln>
        </p:spPr>
      </p:pic>
      <p:sp>
        <p:nvSpPr>
          <p:cNvPr id="20" name="Rectangle 19"/>
          <p:cNvSpPr>
            <a:spLocks noChangeArrowheads="1"/>
          </p:cNvSpPr>
          <p:nvPr/>
        </p:nvSpPr>
        <p:spPr bwMode="auto">
          <a:xfrm>
            <a:off x="0" y="4495800"/>
            <a:ext cx="4572000" cy="1077913"/>
          </a:xfrm>
          <a:prstGeom prst="rect">
            <a:avLst/>
          </a:prstGeom>
          <a:noFill/>
          <a:ln w="9525">
            <a:noFill/>
            <a:miter lim="800000"/>
            <a:headEnd/>
            <a:tailEnd/>
          </a:ln>
        </p:spPr>
        <p:txBody>
          <a:bodyPr>
            <a:spAutoFit/>
          </a:bodyPr>
          <a:lstStyle/>
          <a:p>
            <a:pPr algn="ctr"/>
            <a:r>
              <a:rPr lang="en-US" sz="3200" b="1" dirty="0">
                <a:solidFill>
                  <a:srgbClr val="FFFFFF"/>
                </a:solidFill>
                <a:latin typeface="+mj-lt"/>
                <a:cs typeface="Times New Roman" pitchFamily="18" charset="0"/>
              </a:rPr>
              <a:t>440 high schools</a:t>
            </a:r>
          </a:p>
          <a:p>
            <a:pPr algn="ctr"/>
            <a:endParaRPr lang="en-US" sz="3200" b="1" dirty="0">
              <a:solidFill>
                <a:srgbClr val="FFFFFF"/>
              </a:solidFill>
              <a:latin typeface="+mj-lt"/>
              <a:cs typeface="Times New Roman" pitchFamily="18" charset="0"/>
            </a:endParaRPr>
          </a:p>
        </p:txBody>
      </p:sp>
      <p:sp>
        <p:nvSpPr>
          <p:cNvPr id="21" name="Rectangle 20"/>
          <p:cNvSpPr>
            <a:spLocks noChangeArrowheads="1"/>
          </p:cNvSpPr>
          <p:nvPr/>
        </p:nvSpPr>
        <p:spPr bwMode="auto">
          <a:xfrm>
            <a:off x="5334000" y="4267200"/>
            <a:ext cx="3132138" cy="1117600"/>
          </a:xfrm>
          <a:prstGeom prst="rect">
            <a:avLst/>
          </a:prstGeom>
          <a:noFill/>
          <a:ln w="9525">
            <a:noFill/>
            <a:miter lim="800000"/>
            <a:headEnd/>
            <a:tailEnd/>
          </a:ln>
        </p:spPr>
        <p:txBody>
          <a:bodyPr>
            <a:spAutoFit/>
          </a:bodyPr>
          <a:lstStyle/>
          <a:p>
            <a:pPr algn="ctr"/>
            <a:r>
              <a:rPr lang="en-US" sz="3200" b="1" dirty="0">
                <a:solidFill>
                  <a:srgbClr val="FFFFFF"/>
                </a:solidFill>
                <a:latin typeface="+mj-lt"/>
                <a:cs typeface="Times New Roman" pitchFamily="18" charset="0"/>
              </a:rPr>
              <a:t>88 qualified physics teachers</a:t>
            </a:r>
          </a:p>
        </p:txBody>
      </p:sp>
      <p:sp>
        <p:nvSpPr>
          <p:cNvPr id="22" name="Rectangle 21"/>
          <p:cNvSpPr>
            <a:spLocks noChangeArrowheads="1"/>
          </p:cNvSpPr>
          <p:nvPr/>
        </p:nvSpPr>
        <p:spPr bwMode="auto">
          <a:xfrm>
            <a:off x="3048000" y="4419600"/>
            <a:ext cx="3132138" cy="923925"/>
          </a:xfrm>
          <a:prstGeom prst="rect">
            <a:avLst/>
          </a:prstGeom>
          <a:noFill/>
          <a:ln w="9525">
            <a:noFill/>
            <a:miter lim="800000"/>
            <a:headEnd/>
            <a:tailEnd/>
          </a:ln>
        </p:spPr>
        <p:txBody>
          <a:bodyPr>
            <a:spAutoFit/>
          </a:bodyPr>
          <a:lstStyle/>
          <a:p>
            <a:pPr algn="ctr"/>
            <a:r>
              <a:rPr lang="en-US" sz="5400" b="1">
                <a:solidFill>
                  <a:srgbClr val="33CC33"/>
                </a:solidFill>
                <a:latin typeface="Times New Roman" pitchFamily="18" charset="0"/>
                <a:cs typeface="Times New Roman" pitchFamily="18" charset="0"/>
                <a:sym typeface="Symbol" pitchFamily="18" charset="2"/>
              </a:rPr>
              <a:t></a:t>
            </a:r>
            <a:endParaRPr lang="en-US" sz="5400" b="1">
              <a:solidFill>
                <a:srgbClr val="33CC33"/>
              </a:solidFill>
              <a:latin typeface="Times New Roman" pitchFamily="18" charset="0"/>
              <a:cs typeface="Times New Roman" pitchFamily="18" charset="0"/>
            </a:endParaRPr>
          </a:p>
        </p:txBody>
      </p:sp>
    </p:spTree>
    <p:extLst>
      <p:ext uri="{BB962C8B-B14F-4D97-AF65-F5344CB8AC3E}">
        <p14:creationId xmlns:p14="http://schemas.microsoft.com/office/powerpoint/2010/main" val="15599018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2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28600" y="1295400"/>
            <a:ext cx="8623301" cy="387278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Line 4"/>
          <p:cNvSpPr>
            <a:spLocks noChangeShapeType="1"/>
          </p:cNvSpPr>
          <p:nvPr/>
        </p:nvSpPr>
        <p:spPr bwMode="auto">
          <a:xfrm>
            <a:off x="-14377" y="775411"/>
            <a:ext cx="9144000" cy="0"/>
          </a:xfrm>
          <a:prstGeom prst="line">
            <a:avLst/>
          </a:prstGeom>
          <a:noFill/>
          <a:ln w="25400">
            <a:solidFill>
              <a:srgbClr val="FF8500"/>
            </a:solidFill>
            <a:round/>
            <a:headEnd/>
            <a:tailEnd/>
          </a:ln>
        </p:spPr>
        <p:txBody>
          <a:bodyPr wrap="none" anchor="ctr"/>
          <a:lstStyle/>
          <a:p>
            <a:endParaRPr lang="en-US">
              <a:solidFill>
                <a:srgbClr val="000000"/>
              </a:solidFill>
            </a:endParaRPr>
          </a:p>
        </p:txBody>
      </p:sp>
      <p:pic>
        <p:nvPicPr>
          <p:cNvPr id="13" name="Picture 5"/>
          <p:cNvPicPr>
            <a:picLocks noChangeAspect="1" noChangeArrowheads="1"/>
          </p:cNvPicPr>
          <p:nvPr/>
        </p:nvPicPr>
        <p:blipFill>
          <a:blip r:embed="rId3" cstate="print"/>
          <a:srcRect/>
          <a:stretch>
            <a:fillRect/>
          </a:stretch>
        </p:blipFill>
        <p:spPr bwMode="auto">
          <a:xfrm>
            <a:off x="0" y="6172200"/>
            <a:ext cx="9148763" cy="685800"/>
          </a:xfrm>
          <a:prstGeom prst="rect">
            <a:avLst/>
          </a:prstGeom>
          <a:noFill/>
          <a:ln w="9525">
            <a:noFill/>
            <a:miter lim="800000"/>
            <a:headEnd/>
            <a:tailEnd/>
          </a:ln>
        </p:spPr>
      </p:pic>
      <p:sp>
        <p:nvSpPr>
          <p:cNvPr id="14" name="Line 6"/>
          <p:cNvSpPr>
            <a:spLocks noChangeShapeType="1"/>
          </p:cNvSpPr>
          <p:nvPr/>
        </p:nvSpPr>
        <p:spPr bwMode="auto">
          <a:xfrm>
            <a:off x="0" y="6156325"/>
            <a:ext cx="9144000" cy="0"/>
          </a:xfrm>
          <a:prstGeom prst="line">
            <a:avLst/>
          </a:prstGeom>
          <a:noFill/>
          <a:ln w="25400">
            <a:solidFill>
              <a:srgbClr val="A3BD0B"/>
            </a:solidFill>
            <a:round/>
            <a:headEnd/>
            <a:tailEnd/>
          </a:ln>
        </p:spPr>
        <p:txBody>
          <a:bodyPr wrap="none" anchor="ctr"/>
          <a:lstStyle/>
          <a:p>
            <a:endParaRPr lang="en-US">
              <a:solidFill>
                <a:srgbClr val="000000"/>
              </a:solidFill>
            </a:endParaRPr>
          </a:p>
        </p:txBody>
      </p:sp>
      <p:grpSp>
        <p:nvGrpSpPr>
          <p:cNvPr id="50" name="Group 49"/>
          <p:cNvGrpSpPr/>
          <p:nvPr/>
        </p:nvGrpSpPr>
        <p:grpSpPr>
          <a:xfrm>
            <a:off x="292099" y="1462087"/>
            <a:ext cx="1851437" cy="3084731"/>
            <a:chOff x="292099" y="1399298"/>
            <a:chExt cx="1851437" cy="3084731"/>
          </a:xfrm>
        </p:grpSpPr>
        <p:pic>
          <p:nvPicPr>
            <p:cNvPr id="2" name="Picture 6" descr="C:\Users\tschwartzbeck\AppData\Local\Microsoft\Windows\Temporary Internet Files\Content.IE5\0IDZQ49P\MC900024593[1].wmf"/>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1241937" y="1418348"/>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C:\Users\tschwartzbeck\AppData\Local\Microsoft\Windows\Temporary Internet Files\Content.IE5\0IDZQ49P\MC900024593[1].wmf"/>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356694" y="1399298"/>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C:\Users\tschwartzbeck\AppData\Local\Microsoft\Windows\Temporary Internet Files\Content.IE5\0IDZQ49P\MC900024593[1].wmf"/>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335872" y="1866099"/>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C:\Users\tschwartzbeck\AppData\Local\Microsoft\Windows\Temporary Internet Files\Content.IE5\0IDZQ49P\MC900024593[1].wmf"/>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1193698" y="2799699"/>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C:\Users\tschwartzbeck\AppData\Local\Microsoft\Windows\Temporary Internet Files\Content.IE5\0IDZQ49P\MC900024593[1].wmf"/>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292099" y="2799700"/>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C:\Users\tschwartzbeck\AppData\Local\Microsoft\Windows\Temporary Internet Files\Content.IE5\0IDZQ49P\MC900024593[1].wmf"/>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1212951" y="3275723"/>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Users\tschwartzbeck\AppData\Local\Microsoft\Windows\Temporary Internet Files\Content.IE5\0IDZQ49P\MC900024593[1].wmf"/>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304800" y="3247072"/>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C:\Users\tschwartzbeck\AppData\Local\Microsoft\Windows\Temporary Internet Files\Content.IE5\0IDZQ49P\MC900024593[1].wmf"/>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1207579" y="2332899"/>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C:\Users\tschwartzbeck\AppData\Local\Microsoft\Windows\Temporary Internet Files\Content.IE5\0IDZQ49P\MC900024593[1].wmf"/>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1233851" y="1866098"/>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C:\Users\tschwartzbeck\AppData\Local\Microsoft\Windows\Temporary Internet Files\Content.IE5\0IDZQ49P\MC900024593[1].wmf"/>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317601" y="2332900"/>
              <a:ext cx="901599" cy="466801"/>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533400" y="3837698"/>
              <a:ext cx="1447800" cy="646331"/>
            </a:xfrm>
            <a:prstGeom prst="rect">
              <a:avLst/>
            </a:prstGeom>
            <a:noFill/>
          </p:spPr>
          <p:txBody>
            <a:bodyPr wrap="square" rtlCol="0">
              <a:spAutoFit/>
            </a:bodyPr>
            <a:lstStyle/>
            <a:p>
              <a:pPr algn="ctr"/>
              <a:r>
                <a:rPr lang="en-US" dirty="0" smtClean="0">
                  <a:latin typeface="Calibri" pitchFamily="34" charset="0"/>
                  <a:cs typeface="Calibri" pitchFamily="34" charset="0"/>
                </a:rPr>
                <a:t>For every 10 students…</a:t>
              </a:r>
              <a:endParaRPr lang="en-US" dirty="0">
                <a:latin typeface="Calibri" pitchFamily="34" charset="0"/>
                <a:cs typeface="Calibri" pitchFamily="34" charset="0"/>
              </a:endParaRPr>
            </a:p>
          </p:txBody>
        </p:sp>
      </p:grpSp>
      <p:grpSp>
        <p:nvGrpSpPr>
          <p:cNvPr id="51" name="Group 50"/>
          <p:cNvGrpSpPr/>
          <p:nvPr/>
        </p:nvGrpSpPr>
        <p:grpSpPr>
          <a:xfrm>
            <a:off x="2295019" y="1472071"/>
            <a:ext cx="1851437" cy="2627756"/>
            <a:chOff x="2295019" y="1409282"/>
            <a:chExt cx="1851437" cy="2627756"/>
          </a:xfrm>
        </p:grpSpPr>
        <p:pic>
          <p:nvPicPr>
            <p:cNvPr id="16" name="Picture 6" descr="C:\Users\tschwartzbeck\AppData\Local\Microsoft\Windows\Temporary Internet Files\Content.IE5\0IDZQ49P\MC900024593[1].wmf"/>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244857" y="1428332"/>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C:\Users\tschwartzbeck\AppData\Local\Microsoft\Windows\Temporary Internet Files\Content.IE5\0IDZQ49P\MC900024593[1].wmf"/>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359614" y="1409282"/>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C:\Users\tschwartzbeck\AppData\Local\Microsoft\Windows\Temporary Internet Files\Content.IE5\0IDZQ49P\MC900024593[1].wmf"/>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338792" y="1876083"/>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C:\Users\tschwartzbeck\AppData\Local\Microsoft\Windows\Temporary Internet Files\Content.IE5\0IDZQ49P\MC900024593[1].wmf"/>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295019" y="2809684"/>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C:\Users\tschwartzbeck\AppData\Local\Microsoft\Windows\Temporary Internet Files\Content.IE5\0IDZQ49P\MC900024593[1].wmf"/>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210499" y="2342883"/>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C:\Users\tschwartzbeck\AppData\Local\Microsoft\Windows\Temporary Internet Files\Content.IE5\0IDZQ49P\MC900024593[1].wmf"/>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236771" y="1876082"/>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descr="C:\Users\tschwartzbeck\AppData\Local\Microsoft\Windows\Temporary Internet Files\Content.IE5\0IDZQ49P\MC900024593[1].wmf"/>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320521" y="2342884"/>
              <a:ext cx="901599" cy="466801"/>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2639240" y="3390707"/>
              <a:ext cx="1447800" cy="646331"/>
            </a:xfrm>
            <a:prstGeom prst="rect">
              <a:avLst/>
            </a:prstGeom>
            <a:noFill/>
          </p:spPr>
          <p:txBody>
            <a:bodyPr wrap="square" rtlCol="0">
              <a:spAutoFit/>
            </a:bodyPr>
            <a:lstStyle/>
            <a:p>
              <a:pPr algn="ctr"/>
              <a:r>
                <a:rPr lang="en-US" dirty="0" smtClean="0">
                  <a:latin typeface="Calibri" pitchFamily="34" charset="0"/>
                  <a:cs typeface="Calibri" pitchFamily="34" charset="0"/>
                </a:rPr>
                <a:t>Just 7 graduate…</a:t>
              </a:r>
              <a:endParaRPr lang="en-US" dirty="0">
                <a:latin typeface="Calibri" pitchFamily="34" charset="0"/>
                <a:cs typeface="Calibri" pitchFamily="34" charset="0"/>
              </a:endParaRPr>
            </a:p>
          </p:txBody>
        </p:sp>
      </p:grpSp>
      <p:grpSp>
        <p:nvGrpSpPr>
          <p:cNvPr id="52" name="Group 51"/>
          <p:cNvGrpSpPr/>
          <p:nvPr/>
        </p:nvGrpSpPr>
        <p:grpSpPr>
          <a:xfrm>
            <a:off x="4191967" y="1506349"/>
            <a:ext cx="1784590" cy="2552056"/>
            <a:chOff x="4191967" y="1443560"/>
            <a:chExt cx="1784590" cy="2552056"/>
          </a:xfrm>
        </p:grpSpPr>
        <p:pic>
          <p:nvPicPr>
            <p:cNvPr id="24" name="Picture 6" descr="C:\Users\tschwartzbeck\AppData\Local\Microsoft\Windows\Temporary Internet Files\Content.IE5\0IDZQ49P\MC900024593[1].wmf"/>
            <p:cNvPicPr>
              <a:picLocks noChangeAspect="1" noChangeArrowheads="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226325" y="1443560"/>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C:\Users\tschwartzbeck\AppData\Local\Microsoft\Windows\Temporary Internet Files\Content.IE5\0IDZQ49P\MC900024593[1].wmf"/>
            <p:cNvPicPr>
              <a:picLocks noChangeAspect="1" noChangeArrowheads="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055705" y="1447073"/>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descr="C:\Users\tschwartzbeck\AppData\Local\Microsoft\Windows\Temporary Internet Files\Content.IE5\0IDZQ49P\MC900024593[1].wmf"/>
            <p:cNvPicPr>
              <a:picLocks noChangeAspect="1" noChangeArrowheads="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074958" y="1923097"/>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C:\Users\tschwartzbeck\AppData\Local\Microsoft\Windows\Temporary Internet Files\Content.IE5\0IDZQ49P\MC900024593[1].wmf"/>
            <p:cNvPicPr>
              <a:picLocks noChangeAspect="1" noChangeArrowheads="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191967" y="2358111"/>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C:\Users\tschwartzbeck\AppData\Local\Microsoft\Windows\Temporary Internet Files\Content.IE5\0IDZQ49P\MC900024593[1].wmf"/>
            <p:cNvPicPr>
              <a:picLocks noChangeAspect="1" noChangeArrowheads="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218239" y="1891310"/>
              <a:ext cx="901599" cy="466801"/>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4226325" y="3072286"/>
              <a:ext cx="1447800" cy="923330"/>
            </a:xfrm>
            <a:prstGeom prst="rect">
              <a:avLst/>
            </a:prstGeom>
            <a:noFill/>
          </p:spPr>
          <p:txBody>
            <a:bodyPr wrap="square" rtlCol="0">
              <a:spAutoFit/>
            </a:bodyPr>
            <a:lstStyle/>
            <a:p>
              <a:pPr algn="ctr"/>
              <a:r>
                <a:rPr lang="en-US" dirty="0" smtClean="0">
                  <a:latin typeface="Calibri" pitchFamily="34" charset="0"/>
                  <a:cs typeface="Calibri" pitchFamily="34" charset="0"/>
                </a:rPr>
                <a:t>And fewer than half go to college.</a:t>
              </a:r>
              <a:endParaRPr lang="en-US" dirty="0">
                <a:latin typeface="Calibri" pitchFamily="34" charset="0"/>
                <a:cs typeface="Calibri" pitchFamily="34" charset="0"/>
              </a:endParaRPr>
            </a:p>
          </p:txBody>
        </p:sp>
      </p:grpSp>
      <p:grpSp>
        <p:nvGrpSpPr>
          <p:cNvPr id="53" name="Group 52"/>
          <p:cNvGrpSpPr/>
          <p:nvPr/>
        </p:nvGrpSpPr>
        <p:grpSpPr>
          <a:xfrm>
            <a:off x="5749189" y="1538287"/>
            <a:ext cx="1447800" cy="3015501"/>
            <a:chOff x="5749189" y="1475498"/>
            <a:chExt cx="1447800" cy="3015501"/>
          </a:xfrm>
        </p:grpSpPr>
        <p:pic>
          <p:nvPicPr>
            <p:cNvPr id="30" name="Picture 6" descr="C:\Users\tschwartzbeck\AppData\Local\Microsoft\Windows\Temporary Internet Files\Content.IE5\0IDZQ49P\MC900024593[1].wmf"/>
            <p:cNvPicPr>
              <a:picLocks noChangeAspect="1" noChangeArrowheads="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261201" y="1475498"/>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C:\Users\tschwartzbeck\AppData\Local\Microsoft\Windows\Temporary Internet Files\Content.IE5\0IDZQ49P\MC900024593[1].wmf"/>
            <p:cNvPicPr>
              <a:picLocks noChangeAspect="1" noChangeArrowheads="1"/>
            </p:cNvPicPr>
            <p:nvPr/>
          </p:nvPicPr>
          <p:blipFill rotWithShape="1">
            <a:blip r:embed="rId4" cstate="print">
              <a:duotone>
                <a:schemeClr val="bg2">
                  <a:shade val="45000"/>
                  <a:satMod val="135000"/>
                </a:schemeClr>
                <a:prstClr val="white"/>
              </a:duotone>
              <a:extLst>
                <a:ext uri="{28A0092B-C50C-407E-A947-70E740481C1C}">
                  <a14:useLocalDpi xmlns:a14="http://schemas.microsoft.com/office/drawing/2010/main" val="0"/>
                </a:ext>
              </a:extLst>
            </a:blip>
            <a:srcRect r="50000"/>
            <a:stretch/>
          </p:blipFill>
          <p:spPr bwMode="auto">
            <a:xfrm>
              <a:off x="6226843" y="2390049"/>
              <a:ext cx="4507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6" descr="C:\Users\tschwartzbeck\AppData\Local\Microsoft\Windows\Temporary Internet Files\Content.IE5\0IDZQ49P\MC900024593[1].wmf"/>
            <p:cNvPicPr>
              <a:picLocks noChangeAspect="1" noChangeArrowheads="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253115" y="1923248"/>
              <a:ext cx="901599" cy="466801"/>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5749189" y="3013671"/>
              <a:ext cx="1447800" cy="1477328"/>
            </a:xfrm>
            <a:prstGeom prst="rect">
              <a:avLst/>
            </a:prstGeom>
            <a:noFill/>
          </p:spPr>
          <p:txBody>
            <a:bodyPr wrap="square" rtlCol="0">
              <a:spAutoFit/>
            </a:bodyPr>
            <a:lstStyle/>
            <a:p>
              <a:pPr algn="ctr"/>
              <a:r>
                <a:rPr lang="en-US" dirty="0" smtClean="0">
                  <a:latin typeface="Calibri" pitchFamily="34" charset="0"/>
                  <a:cs typeface="Calibri" pitchFamily="34" charset="0"/>
                </a:rPr>
                <a:t>But only 2 and a half are actually ready for college, </a:t>
              </a:r>
              <a:endParaRPr lang="en-US" dirty="0">
                <a:latin typeface="Calibri" pitchFamily="34" charset="0"/>
                <a:cs typeface="Calibri" pitchFamily="34" charset="0"/>
              </a:endParaRPr>
            </a:p>
          </p:txBody>
        </p:sp>
      </p:grpSp>
      <p:grpSp>
        <p:nvGrpSpPr>
          <p:cNvPr id="54" name="Group 53"/>
          <p:cNvGrpSpPr/>
          <p:nvPr/>
        </p:nvGrpSpPr>
        <p:grpSpPr>
          <a:xfrm>
            <a:off x="7242737" y="1461709"/>
            <a:ext cx="1609163" cy="3325480"/>
            <a:chOff x="7242737" y="1398920"/>
            <a:chExt cx="1609163" cy="3325480"/>
          </a:xfrm>
        </p:grpSpPr>
        <p:pic>
          <p:nvPicPr>
            <p:cNvPr id="34" name="Picture 6" descr="C:\Users\tschwartzbeck\AppData\Local\Microsoft\Windows\Temporary Internet Files\Content.IE5\0IDZQ49P\MC900024593[1].wmf"/>
            <p:cNvPicPr>
              <a:picLocks noChangeAspect="1" noChangeArrowheads="1"/>
            </p:cNvPicPr>
            <p:nvPr/>
          </p:nvPicPr>
          <p:blipFill>
            <a:blip r:embed="rId4"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7515839" y="1398920"/>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6" descr="C:\Users\tschwartzbeck\AppData\Local\Microsoft\Windows\Temporary Internet Files\Content.IE5\0IDZQ49P\MC900024593[1].wmf"/>
            <p:cNvPicPr>
              <a:picLocks noChangeAspect="1" noChangeArrowheads="1"/>
            </p:cNvPicPr>
            <p:nvPr/>
          </p:nvPicPr>
          <p:blipFill>
            <a:blip r:embed="rId4"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7467600" y="2780271"/>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 descr="C:\Users\tschwartzbeck\AppData\Local\Microsoft\Windows\Temporary Internet Files\Content.IE5\0IDZQ49P\MC900024593[1].wmf"/>
            <p:cNvPicPr>
              <a:picLocks noChangeAspect="1" noChangeArrowheads="1"/>
            </p:cNvPicPr>
            <p:nvPr/>
          </p:nvPicPr>
          <p:blipFill>
            <a:blip r:embed="rId4"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7481481" y="2313471"/>
              <a:ext cx="901599" cy="466801"/>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C:\Users\tschwartzbeck\AppData\Local\Microsoft\Windows\Temporary Internet Files\Content.IE5\0IDZQ49P\MC900024593[1].wmf"/>
            <p:cNvPicPr>
              <a:picLocks noChangeAspect="1" noChangeArrowheads="1"/>
            </p:cNvPicPr>
            <p:nvPr/>
          </p:nvPicPr>
          <p:blipFill>
            <a:blip r:embed="rId4"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7507753" y="1846670"/>
              <a:ext cx="901599" cy="466801"/>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7242737" y="3247072"/>
              <a:ext cx="1609163" cy="1477328"/>
            </a:xfrm>
            <a:prstGeom prst="rect">
              <a:avLst/>
            </a:prstGeom>
            <a:noFill/>
          </p:spPr>
          <p:txBody>
            <a:bodyPr wrap="square" rtlCol="0">
              <a:spAutoFit/>
            </a:bodyPr>
            <a:lstStyle/>
            <a:p>
              <a:pPr algn="ctr"/>
              <a:r>
                <a:rPr lang="en-US" dirty="0" smtClean="0">
                  <a:latin typeface="Calibri" pitchFamily="34" charset="0"/>
                  <a:cs typeface="Calibri" pitchFamily="34" charset="0"/>
                </a:rPr>
                <a:t>And by the time they are 35 only 4 will have a college degree.</a:t>
              </a:r>
              <a:endParaRPr lang="en-US" dirty="0">
                <a:latin typeface="Calibri" pitchFamily="34" charset="0"/>
                <a:cs typeface="Calibri" pitchFamily="34" charset="0"/>
              </a:endParaRPr>
            </a:p>
          </p:txBody>
        </p:sp>
      </p:grpSp>
      <p:sp>
        <p:nvSpPr>
          <p:cNvPr id="55" name="TextBox 54"/>
          <p:cNvSpPr txBox="1"/>
          <p:nvPr/>
        </p:nvSpPr>
        <p:spPr>
          <a:xfrm>
            <a:off x="228600" y="76200"/>
            <a:ext cx="8623301" cy="707886"/>
          </a:xfrm>
          <a:prstGeom prst="rect">
            <a:avLst/>
          </a:prstGeom>
          <a:noFill/>
        </p:spPr>
        <p:txBody>
          <a:bodyPr wrap="square" rtlCol="0">
            <a:spAutoFit/>
          </a:bodyPr>
          <a:lstStyle/>
          <a:p>
            <a:pPr algn="ctr"/>
            <a:r>
              <a:rPr lang="en-US" sz="4000" b="1" dirty="0" smtClean="0">
                <a:solidFill>
                  <a:srgbClr val="FFFF00"/>
                </a:solidFill>
                <a:latin typeface="Calibri" pitchFamily="34" charset="0"/>
                <a:cs typeface="Calibri" pitchFamily="34" charset="0"/>
              </a:rPr>
              <a:t>The Achievement Challenge</a:t>
            </a:r>
            <a:endParaRPr lang="en-US" sz="4000" b="1" dirty="0">
              <a:solidFill>
                <a:srgbClr val="FFFF00"/>
              </a:solidFill>
              <a:latin typeface="Calibri" pitchFamily="34" charset="0"/>
              <a:cs typeface="Calibri" pitchFamily="34" charset="0"/>
            </a:endParaRPr>
          </a:p>
        </p:txBody>
      </p:sp>
      <p:sp>
        <p:nvSpPr>
          <p:cNvPr id="40" name="TextBox 39"/>
          <p:cNvSpPr txBox="1"/>
          <p:nvPr/>
        </p:nvSpPr>
        <p:spPr>
          <a:xfrm>
            <a:off x="356694" y="6172200"/>
            <a:ext cx="7561705" cy="369332"/>
          </a:xfrm>
          <a:prstGeom prst="rect">
            <a:avLst/>
          </a:prstGeom>
          <a:noFill/>
        </p:spPr>
        <p:txBody>
          <a:bodyPr wrap="square" rtlCol="0">
            <a:spAutoFit/>
          </a:bodyPr>
          <a:lstStyle/>
          <a:p>
            <a:r>
              <a:rPr lang="en-US" dirty="0" smtClean="0"/>
              <a:t>Sources: Editorial Projects in Education, Complete College America, </a:t>
            </a:r>
            <a:endParaRPr lang="en-US" dirty="0"/>
          </a:p>
        </p:txBody>
      </p:sp>
    </p:spTree>
    <p:extLst>
      <p:ext uri="{BB962C8B-B14F-4D97-AF65-F5344CB8AC3E}">
        <p14:creationId xmlns:p14="http://schemas.microsoft.com/office/powerpoint/2010/main" val="4540541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tschwartzbeck\AppData\Local\Microsoft\Windows\Temporary Internet Files\Content.IE5\0LQD3R0A\MC900389360[2].wmf"/>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2734694" y="2789051"/>
            <a:ext cx="2637721" cy="341446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tschwartzbeck\AppData\Local\Microsoft\Windows\Temporary Internet Files\Content.IE5\S24LKUXU\MC900279724[1].wmf"/>
          <p:cNvPicPr>
            <a:picLocks noChangeAspect="1" noChangeArrowheads="1"/>
          </p:cNvPicPr>
          <p:nvPr/>
        </p:nvPicPr>
        <p:blipFill>
          <a:blip r:embed="rId4" cstate="print">
            <a:biLevel thresh="50000"/>
            <a:extLst>
              <a:ext uri="{28A0092B-C50C-407E-A947-70E740481C1C}">
                <a14:useLocalDpi xmlns:a14="http://schemas.microsoft.com/office/drawing/2010/main" val="0"/>
              </a:ext>
            </a:extLst>
          </a:blip>
          <a:srcRect/>
          <a:stretch>
            <a:fillRect/>
          </a:stretch>
        </p:blipFill>
        <p:spPr bwMode="auto">
          <a:xfrm>
            <a:off x="533401" y="2919153"/>
            <a:ext cx="2272431" cy="319458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schwartzbeck\AppData\Local\Microsoft\Windows\Temporary Internet Files\Content.IE5\0LQD3R0A\MC900389360[2].wmf"/>
          <p:cNvPicPr>
            <a:picLocks noChangeAspect="1" noChangeArrowheads="1"/>
          </p:cNvPicPr>
          <p:nvPr/>
        </p:nvPicPr>
        <p:blipFill>
          <a:blip r:embed="rId3">
            <a:biLevel thresh="75000"/>
            <a:extLst>
              <a:ext uri="{28A0092B-C50C-407E-A947-70E740481C1C}">
                <a14:useLocalDpi xmlns:a14="http://schemas.microsoft.com/office/drawing/2010/main" val="0"/>
              </a:ext>
            </a:extLst>
          </a:blip>
          <a:srcRect/>
          <a:stretch>
            <a:fillRect/>
          </a:stretch>
        </p:blipFill>
        <p:spPr bwMode="auto">
          <a:xfrm>
            <a:off x="4627689" y="895350"/>
            <a:ext cx="4135311" cy="535305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648200" y="3189744"/>
            <a:ext cx="1295401" cy="2677656"/>
          </a:xfrm>
          <a:prstGeom prst="rect">
            <a:avLst/>
          </a:prstGeom>
          <a:noFill/>
        </p:spPr>
        <p:txBody>
          <a:bodyPr wrap="square" rtlCol="0">
            <a:spAutoFit/>
          </a:bodyPr>
          <a:lstStyle/>
          <a:p>
            <a:pPr algn="ctr"/>
            <a:r>
              <a:rPr lang="en-US" sz="2800" dirty="0" smtClean="0">
                <a:solidFill>
                  <a:schemeClr val="bg1"/>
                </a:solidFill>
                <a:latin typeface="Arial Narrow" pitchFamily="34" charset="0"/>
                <a:cs typeface="Calibri" pitchFamily="34" charset="0"/>
              </a:rPr>
              <a:t>60% of jobs now require some college</a:t>
            </a:r>
            <a:endParaRPr lang="en-US" sz="2800" dirty="0">
              <a:solidFill>
                <a:schemeClr val="bg1"/>
              </a:solidFill>
              <a:latin typeface="Arial Narrow" pitchFamily="34" charset="0"/>
              <a:cs typeface="Calibri" pitchFamily="34" charset="0"/>
            </a:endParaRPr>
          </a:p>
        </p:txBody>
      </p:sp>
      <p:sp>
        <p:nvSpPr>
          <p:cNvPr id="8" name="TextBox 7"/>
          <p:cNvSpPr txBox="1"/>
          <p:nvPr/>
        </p:nvSpPr>
        <p:spPr>
          <a:xfrm>
            <a:off x="6055132" y="2427486"/>
            <a:ext cx="1717268" cy="2765454"/>
          </a:xfrm>
          <a:prstGeom prst="rect">
            <a:avLst/>
          </a:prstGeom>
          <a:noFill/>
        </p:spPr>
        <p:txBody>
          <a:bodyPr wrap="square" rtlCol="0">
            <a:spAutoFit/>
          </a:bodyPr>
          <a:lstStyle/>
          <a:p>
            <a:pPr algn="ctr"/>
            <a:r>
              <a:rPr lang="en-US" sz="2800" dirty="0" smtClean="0">
                <a:solidFill>
                  <a:schemeClr val="bg1"/>
                </a:solidFill>
                <a:latin typeface="Arial Narrow" pitchFamily="34" charset="0"/>
                <a:cs typeface="Calibri" pitchFamily="34" charset="0"/>
              </a:rPr>
              <a:t>And we want to be 1</a:t>
            </a:r>
            <a:r>
              <a:rPr lang="en-US" sz="2800" baseline="30000" dirty="0" smtClean="0">
                <a:solidFill>
                  <a:schemeClr val="bg1"/>
                </a:solidFill>
                <a:latin typeface="Arial Narrow" pitchFamily="34" charset="0"/>
                <a:cs typeface="Calibri" pitchFamily="34" charset="0"/>
              </a:rPr>
              <a:t>st</a:t>
            </a:r>
            <a:r>
              <a:rPr lang="en-US" sz="2800" dirty="0" smtClean="0">
                <a:solidFill>
                  <a:schemeClr val="bg1"/>
                </a:solidFill>
                <a:latin typeface="Arial Narrow" pitchFamily="34" charset="0"/>
                <a:cs typeface="Calibri" pitchFamily="34" charset="0"/>
              </a:rPr>
              <a:t> in world in post secondary attainment</a:t>
            </a:r>
            <a:endParaRPr lang="en-US" sz="2800" dirty="0">
              <a:solidFill>
                <a:schemeClr val="bg1"/>
              </a:solidFill>
              <a:latin typeface="Arial Narrow" pitchFamily="34" charset="0"/>
              <a:cs typeface="Calibri" pitchFamily="34" charset="0"/>
            </a:endParaRPr>
          </a:p>
        </p:txBody>
      </p:sp>
      <p:sp>
        <p:nvSpPr>
          <p:cNvPr id="9" name="Line 6"/>
          <p:cNvSpPr>
            <a:spLocks noChangeShapeType="1"/>
          </p:cNvSpPr>
          <p:nvPr/>
        </p:nvSpPr>
        <p:spPr bwMode="auto">
          <a:xfrm>
            <a:off x="1588" y="684213"/>
            <a:ext cx="9144000" cy="0"/>
          </a:xfrm>
          <a:prstGeom prst="line">
            <a:avLst/>
          </a:prstGeom>
          <a:noFill/>
          <a:ln w="25400">
            <a:solidFill>
              <a:srgbClr val="FF8500"/>
            </a:solidFill>
            <a:round/>
            <a:headEnd/>
            <a:tailEnd/>
          </a:ln>
        </p:spPr>
        <p:txBody>
          <a:bodyPr wrap="none" anchor="ctr"/>
          <a:lstStyle/>
          <a:p>
            <a:endParaRPr lang="en-US">
              <a:solidFill>
                <a:prstClr val="black"/>
              </a:solidFill>
            </a:endParaRPr>
          </a:p>
        </p:txBody>
      </p:sp>
      <p:pic>
        <p:nvPicPr>
          <p:cNvPr id="10" name="Picture 7"/>
          <p:cNvPicPr>
            <a:picLocks noChangeAspect="1" noChangeArrowheads="1"/>
          </p:cNvPicPr>
          <p:nvPr/>
        </p:nvPicPr>
        <p:blipFill>
          <a:blip r:embed="rId5" cstate="print"/>
          <a:srcRect/>
          <a:stretch>
            <a:fillRect/>
          </a:stretch>
        </p:blipFill>
        <p:spPr bwMode="auto">
          <a:xfrm>
            <a:off x="0" y="6172200"/>
            <a:ext cx="9148763" cy="685800"/>
          </a:xfrm>
          <a:prstGeom prst="rect">
            <a:avLst/>
          </a:prstGeom>
          <a:noFill/>
          <a:ln w="9525">
            <a:noFill/>
            <a:miter lim="800000"/>
            <a:headEnd/>
            <a:tailEnd/>
          </a:ln>
        </p:spPr>
      </p:pic>
      <p:sp>
        <p:nvSpPr>
          <p:cNvPr id="11" name="Line 8"/>
          <p:cNvSpPr>
            <a:spLocks noChangeShapeType="1"/>
          </p:cNvSpPr>
          <p:nvPr/>
        </p:nvSpPr>
        <p:spPr bwMode="auto">
          <a:xfrm>
            <a:off x="6350" y="6169025"/>
            <a:ext cx="9144000" cy="0"/>
          </a:xfrm>
          <a:prstGeom prst="line">
            <a:avLst/>
          </a:prstGeom>
          <a:noFill/>
          <a:ln w="25400">
            <a:solidFill>
              <a:srgbClr val="A3BD0B"/>
            </a:solidFill>
            <a:round/>
            <a:headEnd/>
            <a:tailEnd/>
          </a:ln>
        </p:spPr>
        <p:txBody>
          <a:bodyPr wrap="none" anchor="ctr"/>
          <a:lstStyle/>
          <a:p>
            <a:endParaRPr lang="en-US">
              <a:solidFill>
                <a:prstClr val="black"/>
              </a:solidFill>
            </a:endParaRPr>
          </a:p>
        </p:txBody>
      </p:sp>
      <p:sp>
        <p:nvSpPr>
          <p:cNvPr id="12" name="TextBox 11"/>
          <p:cNvSpPr txBox="1"/>
          <p:nvPr/>
        </p:nvSpPr>
        <p:spPr>
          <a:xfrm>
            <a:off x="2734694" y="4297852"/>
            <a:ext cx="1656035" cy="1815882"/>
          </a:xfrm>
          <a:prstGeom prst="rect">
            <a:avLst/>
          </a:prstGeom>
          <a:noFill/>
        </p:spPr>
        <p:txBody>
          <a:bodyPr wrap="square" rtlCol="0">
            <a:spAutoFit/>
          </a:bodyPr>
          <a:lstStyle/>
          <a:p>
            <a:pPr algn="ctr"/>
            <a:r>
              <a:rPr lang="en-US" sz="2800" dirty="0" smtClean="0">
                <a:solidFill>
                  <a:schemeClr val="bg1"/>
                </a:solidFill>
                <a:latin typeface="Arial Narrow" pitchFamily="34" charset="0"/>
                <a:cs typeface="Calibri" pitchFamily="34" charset="0"/>
              </a:rPr>
              <a:t>Just 40% have a college degree… </a:t>
            </a:r>
            <a:endParaRPr lang="en-US" sz="2800" dirty="0">
              <a:solidFill>
                <a:schemeClr val="bg1"/>
              </a:solidFill>
              <a:latin typeface="Arial Narrow" pitchFamily="34" charset="0"/>
              <a:cs typeface="Calibri" pitchFamily="34" charset="0"/>
            </a:endParaRPr>
          </a:p>
        </p:txBody>
      </p:sp>
      <p:sp>
        <p:nvSpPr>
          <p:cNvPr id="13" name="TextBox 12"/>
          <p:cNvSpPr txBox="1"/>
          <p:nvPr/>
        </p:nvSpPr>
        <p:spPr>
          <a:xfrm>
            <a:off x="-15240" y="76200"/>
            <a:ext cx="8623301" cy="707886"/>
          </a:xfrm>
          <a:prstGeom prst="rect">
            <a:avLst/>
          </a:prstGeom>
          <a:noFill/>
        </p:spPr>
        <p:txBody>
          <a:bodyPr wrap="square" rtlCol="0">
            <a:spAutoFit/>
          </a:bodyPr>
          <a:lstStyle/>
          <a:p>
            <a:pPr algn="ctr"/>
            <a:r>
              <a:rPr lang="en-US" sz="4000" b="1" dirty="0" smtClean="0">
                <a:solidFill>
                  <a:srgbClr val="FFFF00"/>
                </a:solidFill>
                <a:latin typeface="Calibri" pitchFamily="34" charset="0"/>
                <a:cs typeface="Calibri" pitchFamily="34" charset="0"/>
              </a:rPr>
              <a:t>That’s Quite a Mountain to Climb</a:t>
            </a:r>
            <a:endParaRPr lang="en-US" sz="4000" b="1" dirty="0">
              <a:solidFill>
                <a:srgbClr val="FFFF00"/>
              </a:solidFill>
              <a:latin typeface="Calibri" pitchFamily="34" charset="0"/>
              <a:cs typeface="Calibri" pitchFamily="34" charset="0"/>
            </a:endParaRPr>
          </a:p>
        </p:txBody>
      </p:sp>
      <p:pic>
        <p:nvPicPr>
          <p:cNvPr id="4" name="Picture 3" descr="C:\Users\tschwartzbeck\AppData\Local\Microsoft\Windows\Temporary Internet Files\Content.IE5\0IDZQ49P\MC900024593[1].wmf"/>
          <p:cNvPicPr>
            <a:picLocks noChangeAspect="1" noChangeArrowheads="1"/>
          </p:cNvPicPr>
          <p:nvPr/>
        </p:nvPicPr>
        <p:blipFill>
          <a:blip r:embed="rId6"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rot="9074605" flipV="1">
            <a:off x="1372804" y="2776254"/>
            <a:ext cx="516601" cy="355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46602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1_Blank 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itle &amp; Subtitle">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Subtitle">
      <a:majorFont>
        <a:latin typeface="Monaco"/>
        <a:ea typeface="ヒラギノ角ゴ ProN W3"/>
        <a:cs typeface="ヒラギノ角ゴ ProN W3"/>
      </a:majorFont>
      <a:minorFont>
        <a:latin typeface="Monaco"/>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FFFFFF"/>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FFFFFF"/>
            </a:solidFill>
            <a:effectLst>
              <a:outerShdw blurRad="38100" dist="38100" dir="2700000" algn="tl">
                <a:srgbClr val="000000">
                  <a:alpha val="43137"/>
                </a:srgbClr>
              </a:outerShdw>
            </a:effectLst>
            <a:latin typeface="Monaco" charset="0"/>
            <a:ea typeface="ヒラギノ角ゴ ProN W3" charset="0"/>
            <a:cs typeface="ヒラギノ角ゴ ProN W3" charset="0"/>
            <a:sym typeface="Monaco"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FFFFFF"/>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FFFFFF"/>
            </a:solidFill>
            <a:effectLst>
              <a:outerShdw blurRad="38100" dist="38100" dir="2700000" algn="tl">
                <a:srgbClr val="000000">
                  <a:alpha val="43137"/>
                </a:srgbClr>
              </a:outerShdw>
            </a:effectLst>
            <a:latin typeface="Monaco" charset="0"/>
            <a:ea typeface="ヒラギノ角ゴ ProN W3" charset="0"/>
            <a:cs typeface="ヒラギノ角ゴ ProN W3" charset="0"/>
            <a:sym typeface="Monaco"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itle &amp; Bullets">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a:majorFont>
        <a:latin typeface="Monaco"/>
        <a:ea typeface="ヒラギノ角ゴ ProN W3"/>
        <a:cs typeface="ヒラギノ角ゴ ProN W3"/>
      </a:majorFont>
      <a:minorFont>
        <a:latin typeface="Monaco"/>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FFFFFF"/>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FFFFFF"/>
            </a:solidFill>
            <a:effectLst>
              <a:outerShdw blurRad="38100" dist="38100" dir="2700000" algn="tl">
                <a:srgbClr val="000000">
                  <a:alpha val="43137"/>
                </a:srgbClr>
              </a:outerShdw>
            </a:effectLst>
            <a:latin typeface="Monaco" charset="0"/>
            <a:ea typeface="ヒラギノ角ゴ ProN W3" charset="0"/>
            <a:cs typeface="ヒラギノ角ゴ ProN W3" charset="0"/>
            <a:sym typeface="Monaco"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FFFFFF"/>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FFFFFF"/>
            </a:solidFill>
            <a:effectLst>
              <a:outerShdw blurRad="38100" dist="38100" dir="2700000" algn="tl">
                <a:srgbClr val="000000">
                  <a:alpha val="43137"/>
                </a:srgbClr>
              </a:outerShdw>
            </a:effectLst>
            <a:latin typeface="Monaco" charset="0"/>
            <a:ea typeface="ヒラギノ角ゴ ProN W3" charset="0"/>
            <a:cs typeface="ヒラギノ角ゴ ProN W3" charset="0"/>
            <a:sym typeface="Monaco"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emplate">
  <a:themeElements>
    <a:clrScheme name="template 4">
      <a:dk1>
        <a:srgbClr val="111111"/>
      </a:dk1>
      <a:lt1>
        <a:srgbClr val="FFFFFF"/>
      </a:lt1>
      <a:dk2>
        <a:srgbClr val="000000"/>
      </a:dk2>
      <a:lt2>
        <a:srgbClr val="600000"/>
      </a:lt2>
      <a:accent1>
        <a:srgbClr val="B40000"/>
      </a:accent1>
      <a:accent2>
        <a:srgbClr val="CC0000"/>
      </a:accent2>
      <a:accent3>
        <a:srgbClr val="FFFFFF"/>
      </a:accent3>
      <a:accent4>
        <a:srgbClr val="0D0D0D"/>
      </a:accent4>
      <a:accent5>
        <a:srgbClr val="D6AAAA"/>
      </a:accent5>
      <a:accent6>
        <a:srgbClr val="B90000"/>
      </a:accent6>
      <a:hlink>
        <a:srgbClr val="821900"/>
      </a:hlink>
      <a:folHlink>
        <a:srgbClr val="EAEAEA"/>
      </a:folHlink>
    </a:clrScheme>
    <a:fontScheme name="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emplate 1">
        <a:dk1>
          <a:srgbClr val="111111"/>
        </a:dk1>
        <a:lt1>
          <a:srgbClr val="FFFFFF"/>
        </a:lt1>
        <a:dk2>
          <a:srgbClr val="000000"/>
        </a:dk2>
        <a:lt2>
          <a:srgbClr val="800000"/>
        </a:lt2>
        <a:accent1>
          <a:srgbClr val="CC0000"/>
        </a:accent1>
        <a:accent2>
          <a:srgbClr val="FFFF99"/>
        </a:accent2>
        <a:accent3>
          <a:srgbClr val="FFFFFF"/>
        </a:accent3>
        <a:accent4>
          <a:srgbClr val="0D0D0D"/>
        </a:accent4>
        <a:accent5>
          <a:srgbClr val="E2AAAA"/>
        </a:accent5>
        <a:accent6>
          <a:srgbClr val="E7E78A"/>
        </a:accent6>
        <a:hlink>
          <a:srgbClr val="B2B2B2"/>
        </a:hlink>
        <a:folHlink>
          <a:srgbClr val="EAEAEA"/>
        </a:folHlink>
      </a:clrScheme>
      <a:clrMap bg1="lt1" tx1="dk1" bg2="lt2" tx2="dk2" accent1="accent1" accent2="accent2" accent3="accent3" accent4="accent4" accent5="accent5" accent6="accent6" hlink="hlink" folHlink="folHlink"/>
    </a:extraClrScheme>
    <a:extraClrScheme>
      <a:clrScheme name="template 2">
        <a:dk1>
          <a:srgbClr val="111111"/>
        </a:dk1>
        <a:lt1>
          <a:srgbClr val="FFFFFF"/>
        </a:lt1>
        <a:dk2>
          <a:srgbClr val="000000"/>
        </a:dk2>
        <a:lt2>
          <a:srgbClr val="990000"/>
        </a:lt2>
        <a:accent1>
          <a:srgbClr val="FF5050"/>
        </a:accent1>
        <a:accent2>
          <a:srgbClr val="CC0000"/>
        </a:accent2>
        <a:accent3>
          <a:srgbClr val="FFFFFF"/>
        </a:accent3>
        <a:accent4>
          <a:srgbClr val="0D0D0D"/>
        </a:accent4>
        <a:accent5>
          <a:srgbClr val="FFB3B3"/>
        </a:accent5>
        <a:accent6>
          <a:srgbClr val="B90000"/>
        </a:accent6>
        <a:hlink>
          <a:srgbClr val="FF0000"/>
        </a:hlink>
        <a:folHlink>
          <a:srgbClr val="EAEAEA"/>
        </a:folHlink>
      </a:clrScheme>
      <a:clrMap bg1="lt1" tx1="dk1" bg2="lt2" tx2="dk2" accent1="accent1" accent2="accent2" accent3="accent3" accent4="accent4" accent5="accent5" accent6="accent6" hlink="hlink" folHlink="folHlink"/>
    </a:extraClrScheme>
    <a:extraClrScheme>
      <a:clrScheme name="template 3">
        <a:dk1>
          <a:srgbClr val="4D4D4D"/>
        </a:dk1>
        <a:lt1>
          <a:srgbClr val="FFFFFF"/>
        </a:lt1>
        <a:dk2>
          <a:srgbClr val="000000"/>
        </a:dk2>
        <a:lt2>
          <a:srgbClr val="990000"/>
        </a:lt2>
        <a:accent1>
          <a:srgbClr val="FF5050"/>
        </a:accent1>
        <a:accent2>
          <a:srgbClr val="CC0000"/>
        </a:accent2>
        <a:accent3>
          <a:srgbClr val="FFFFFF"/>
        </a:accent3>
        <a:accent4>
          <a:srgbClr val="404040"/>
        </a:accent4>
        <a:accent5>
          <a:srgbClr val="FFB3B3"/>
        </a:accent5>
        <a:accent6>
          <a:srgbClr val="B90000"/>
        </a:accent6>
        <a:hlink>
          <a:srgbClr val="FF0000"/>
        </a:hlink>
        <a:folHlink>
          <a:srgbClr val="EAEAEA"/>
        </a:folHlink>
      </a:clrScheme>
      <a:clrMap bg1="lt1" tx1="dk1" bg2="lt2" tx2="dk2" accent1="accent1" accent2="accent2" accent3="accent3" accent4="accent4" accent5="accent5" accent6="accent6" hlink="hlink" folHlink="folHlink"/>
    </a:extraClrScheme>
    <a:extraClrScheme>
      <a:clrScheme name="template 4">
        <a:dk1>
          <a:srgbClr val="111111"/>
        </a:dk1>
        <a:lt1>
          <a:srgbClr val="FFFFFF"/>
        </a:lt1>
        <a:dk2>
          <a:srgbClr val="000000"/>
        </a:dk2>
        <a:lt2>
          <a:srgbClr val="600000"/>
        </a:lt2>
        <a:accent1>
          <a:srgbClr val="B40000"/>
        </a:accent1>
        <a:accent2>
          <a:srgbClr val="CC0000"/>
        </a:accent2>
        <a:accent3>
          <a:srgbClr val="FFFFFF"/>
        </a:accent3>
        <a:accent4>
          <a:srgbClr val="0D0D0D"/>
        </a:accent4>
        <a:accent5>
          <a:srgbClr val="D6AAAA"/>
        </a:accent5>
        <a:accent6>
          <a:srgbClr val="B90000"/>
        </a:accent6>
        <a:hlink>
          <a:srgbClr val="821900"/>
        </a:hlink>
        <a:folHlink>
          <a:srgbClr val="EAEAEA"/>
        </a:folHlink>
      </a:clrScheme>
      <a:clrMap bg1="lt1" tx1="dk1" bg2="lt2" tx2="dk2" accent1="accent1" accent2="accent2" accent3="accent3" accent4="accent4" accent5="accent5" accent6="accent6" hlink="hlink" folHlink="folHlink"/>
    </a:extraClrScheme>
    <a:extraClrScheme>
      <a:clrScheme name="template 5">
        <a:dk1>
          <a:srgbClr val="4D4D4D"/>
        </a:dk1>
        <a:lt1>
          <a:srgbClr val="FFFFFF"/>
        </a:lt1>
        <a:dk2>
          <a:srgbClr val="000000"/>
        </a:dk2>
        <a:lt2>
          <a:srgbClr val="800000"/>
        </a:lt2>
        <a:accent1>
          <a:srgbClr val="FF5050"/>
        </a:accent1>
        <a:accent2>
          <a:srgbClr val="CC0000"/>
        </a:accent2>
        <a:accent3>
          <a:srgbClr val="FFFFFF"/>
        </a:accent3>
        <a:accent4>
          <a:srgbClr val="404040"/>
        </a:accent4>
        <a:accent5>
          <a:srgbClr val="FFB3B3"/>
        </a:accent5>
        <a:accent6>
          <a:srgbClr val="B90000"/>
        </a:accent6>
        <a:hlink>
          <a:srgbClr val="FF0000"/>
        </a:hlink>
        <a:folHlink>
          <a:srgbClr val="EAEAEA"/>
        </a:folHlink>
      </a:clrScheme>
      <a:clrMap bg1="lt1" tx1="dk1" bg2="lt2" tx2="dk2" accent1="accent1" accent2="accent2" accent3="accent3" accent4="accent4" accent5="accent5" accent6="accent6" hlink="hlink" folHlink="folHlink"/>
    </a:extraClrScheme>
    <a:extraClrScheme>
      <a:clrScheme name="template 6">
        <a:dk1>
          <a:srgbClr val="4D4D4D"/>
        </a:dk1>
        <a:lt1>
          <a:srgbClr val="FFFFFF"/>
        </a:lt1>
        <a:dk2>
          <a:srgbClr val="000000"/>
        </a:dk2>
        <a:lt2>
          <a:srgbClr val="6C0501"/>
        </a:lt2>
        <a:accent1>
          <a:srgbClr val="7F0B02"/>
        </a:accent1>
        <a:accent2>
          <a:srgbClr val="B3250F"/>
        </a:accent2>
        <a:accent3>
          <a:srgbClr val="FFFFFF"/>
        </a:accent3>
        <a:accent4>
          <a:srgbClr val="404040"/>
        </a:accent4>
        <a:accent5>
          <a:srgbClr val="C0AAAA"/>
        </a:accent5>
        <a:accent6>
          <a:srgbClr val="A2200C"/>
        </a:accent6>
        <a:hlink>
          <a:srgbClr val="D93819"/>
        </a:hlink>
        <a:folHlink>
          <a:srgbClr val="EAEAEA"/>
        </a:folHlink>
      </a:clrScheme>
      <a:clrMap bg1="lt1" tx1="dk1" bg2="lt2" tx2="dk2" accent1="accent1" accent2="accent2" accent3="accent3" accent4="accent4" accent5="accent5" accent6="accent6" hlink="hlink" folHlink="folHlink"/>
    </a:extraClrScheme>
    <a:extraClrScheme>
      <a:clrScheme name="template 7">
        <a:dk1>
          <a:srgbClr val="4D4D4D"/>
        </a:dk1>
        <a:lt1>
          <a:srgbClr val="FFFFFF"/>
        </a:lt1>
        <a:dk2>
          <a:srgbClr val="000000"/>
        </a:dk2>
        <a:lt2>
          <a:srgbClr val="850B02"/>
        </a:lt2>
        <a:accent1>
          <a:srgbClr val="E1401E"/>
        </a:accent1>
        <a:accent2>
          <a:srgbClr val="A0A0A0"/>
        </a:accent2>
        <a:accent3>
          <a:srgbClr val="FFFFFF"/>
        </a:accent3>
        <a:accent4>
          <a:srgbClr val="404040"/>
        </a:accent4>
        <a:accent5>
          <a:srgbClr val="EEAFAB"/>
        </a:accent5>
        <a:accent6>
          <a:srgbClr val="919191"/>
        </a:accent6>
        <a:hlink>
          <a:srgbClr val="D61F00"/>
        </a:hlink>
        <a:folHlink>
          <a:srgbClr val="EAEAEA"/>
        </a:folHlink>
      </a:clrScheme>
      <a:clrMap bg1="lt1" tx1="dk1" bg2="lt2" tx2="dk2" accent1="accent1" accent2="accent2" accent3="accent3" accent4="accent4" accent5="accent5" accent6="accent6" hlink="hlink" folHlink="folHlink"/>
    </a:extraClrScheme>
    <a:extraClrScheme>
      <a:clrScheme name="template 8">
        <a:dk1>
          <a:srgbClr val="4D4D4D"/>
        </a:dk1>
        <a:lt1>
          <a:srgbClr val="FFFFFF"/>
        </a:lt1>
        <a:dk2>
          <a:srgbClr val="000000"/>
        </a:dk2>
        <a:lt2>
          <a:srgbClr val="7C0901"/>
        </a:lt2>
        <a:accent1>
          <a:srgbClr val="DD3A1A"/>
        </a:accent1>
        <a:accent2>
          <a:srgbClr val="3C3C3C"/>
        </a:accent2>
        <a:accent3>
          <a:srgbClr val="FFFFFF"/>
        </a:accent3>
        <a:accent4>
          <a:srgbClr val="404040"/>
        </a:accent4>
        <a:accent5>
          <a:srgbClr val="EBAEAB"/>
        </a:accent5>
        <a:accent6>
          <a:srgbClr val="353535"/>
        </a:accent6>
        <a:hlink>
          <a:srgbClr val="A2230E"/>
        </a:hlink>
        <a:folHlink>
          <a:srgbClr val="EAEAEA"/>
        </a:folHlink>
      </a:clrScheme>
      <a:clrMap bg1="lt1" tx1="dk1" bg2="lt2" tx2="dk2" accent1="accent1" accent2="accent2" accent3="accent3" accent4="accent4" accent5="accent5" accent6="accent6" hlink="hlink" folHlink="folHlink"/>
    </a:extraClrScheme>
    <a:extraClrScheme>
      <a:clrScheme name="template 9">
        <a:dk1>
          <a:srgbClr val="4D4D4D"/>
        </a:dk1>
        <a:lt1>
          <a:srgbClr val="FFFFFF"/>
        </a:lt1>
        <a:dk2>
          <a:srgbClr val="000000"/>
        </a:dk2>
        <a:lt2>
          <a:srgbClr val="640702"/>
        </a:lt2>
        <a:accent1>
          <a:srgbClr val="931409"/>
        </a:accent1>
        <a:accent2>
          <a:srgbClr val="CF2A12"/>
        </a:accent2>
        <a:accent3>
          <a:srgbClr val="FFFFFF"/>
        </a:accent3>
        <a:accent4>
          <a:srgbClr val="404040"/>
        </a:accent4>
        <a:accent5>
          <a:srgbClr val="C8AAAA"/>
        </a:accent5>
        <a:accent6>
          <a:srgbClr val="BB250F"/>
        </a:accent6>
        <a:hlink>
          <a:srgbClr val="010101"/>
        </a:hlink>
        <a:folHlink>
          <a:srgbClr val="EAEAEA"/>
        </a:folHlink>
      </a:clrScheme>
      <a:clrMap bg1="lt1" tx1="dk1" bg2="lt2" tx2="dk2" accent1="accent1" accent2="accent2" accent3="accent3" accent4="accent4" accent5="accent5" accent6="accent6" hlink="hlink" folHlink="folHlink"/>
    </a:extraClrScheme>
    <a:extraClrScheme>
      <a:clrScheme name="template 10">
        <a:dk1>
          <a:srgbClr val="111111"/>
        </a:dk1>
        <a:lt1>
          <a:srgbClr val="FFFFFF"/>
        </a:lt1>
        <a:dk2>
          <a:srgbClr val="000000"/>
        </a:dk2>
        <a:lt2>
          <a:srgbClr val="9A1303"/>
        </a:lt2>
        <a:accent1>
          <a:srgbClr val="FE130F"/>
        </a:accent1>
        <a:accent2>
          <a:srgbClr val="DF3A19"/>
        </a:accent2>
        <a:accent3>
          <a:srgbClr val="FFFFFF"/>
        </a:accent3>
        <a:accent4>
          <a:srgbClr val="0D0D0D"/>
        </a:accent4>
        <a:accent5>
          <a:srgbClr val="FEAAAA"/>
        </a:accent5>
        <a:accent6>
          <a:srgbClr val="CA3416"/>
        </a:accent6>
        <a:hlink>
          <a:srgbClr val="F57234"/>
        </a:hlink>
        <a:folHlink>
          <a:srgbClr val="EAEAEA"/>
        </a:folHlink>
      </a:clrScheme>
      <a:clrMap bg1="lt1" tx1="dk1" bg2="lt2" tx2="dk2" accent1="accent1" accent2="accent2" accent3="accent3" accent4="accent4" accent5="accent5" accent6="accent6" hlink="hlink" folHlink="folHlink"/>
    </a:extraClrScheme>
    <a:extraClrScheme>
      <a:clrScheme name="template 11">
        <a:dk1>
          <a:srgbClr val="111111"/>
        </a:dk1>
        <a:lt1>
          <a:srgbClr val="FFFFFF"/>
        </a:lt1>
        <a:dk2>
          <a:srgbClr val="000000"/>
        </a:dk2>
        <a:lt2>
          <a:srgbClr val="9A1303"/>
        </a:lt2>
        <a:accent1>
          <a:srgbClr val="FF540F"/>
        </a:accent1>
        <a:accent2>
          <a:srgbClr val="DF3A19"/>
        </a:accent2>
        <a:accent3>
          <a:srgbClr val="FFFFFF"/>
        </a:accent3>
        <a:accent4>
          <a:srgbClr val="0D0D0D"/>
        </a:accent4>
        <a:accent5>
          <a:srgbClr val="FFB3AA"/>
        </a:accent5>
        <a:accent6>
          <a:srgbClr val="CA3416"/>
        </a:accent6>
        <a:hlink>
          <a:srgbClr val="F57234"/>
        </a:hlink>
        <a:folHlink>
          <a:srgbClr val="EAEAEA"/>
        </a:folHlink>
      </a:clrScheme>
      <a:clrMap bg1="lt1" tx1="dk1" bg2="lt2" tx2="dk2" accent1="accent1" accent2="accent2" accent3="accent3" accent4="accent4" accent5="accent5" accent6="accent6" hlink="hlink" folHlink="folHlink"/>
    </a:extraClrScheme>
    <a:extraClrScheme>
      <a:clrScheme name="template 12">
        <a:dk1>
          <a:srgbClr val="111111"/>
        </a:dk1>
        <a:lt1>
          <a:srgbClr val="FFFFFF"/>
        </a:lt1>
        <a:dk2>
          <a:srgbClr val="000000"/>
        </a:dk2>
        <a:lt2>
          <a:srgbClr val="600000"/>
        </a:lt2>
        <a:accent1>
          <a:srgbClr val="B40000"/>
        </a:accent1>
        <a:accent2>
          <a:srgbClr val="CC0000"/>
        </a:accent2>
        <a:accent3>
          <a:srgbClr val="FFFFFF"/>
        </a:accent3>
        <a:accent4>
          <a:srgbClr val="0D0D0D"/>
        </a:accent4>
        <a:accent5>
          <a:srgbClr val="D6AAAA"/>
        </a:accent5>
        <a:accent6>
          <a:srgbClr val="B90000"/>
        </a:accent6>
        <a:hlink>
          <a:srgbClr val="EC7600"/>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12222</TotalTime>
  <Words>3145</Words>
  <Application>Microsoft Office PowerPoint</Application>
  <PresentationFormat>On-screen Show (4:3)</PresentationFormat>
  <Paragraphs>561</Paragraphs>
  <Slides>56</Slides>
  <Notes>56</Notes>
  <HiddenSlides>0</HiddenSlides>
  <MMClips>0</MMClips>
  <ScaleCrop>false</ScaleCrop>
  <HeadingPairs>
    <vt:vector size="6" baseType="variant">
      <vt:variant>
        <vt:lpstr>Theme</vt:lpstr>
      </vt:variant>
      <vt:variant>
        <vt:i4>4</vt:i4>
      </vt:variant>
      <vt:variant>
        <vt:lpstr>Embedded OLE Servers</vt:lpstr>
      </vt:variant>
      <vt:variant>
        <vt:i4>2</vt:i4>
      </vt:variant>
      <vt:variant>
        <vt:lpstr>Slide Titles</vt:lpstr>
      </vt:variant>
      <vt:variant>
        <vt:i4>56</vt:i4>
      </vt:variant>
    </vt:vector>
  </HeadingPairs>
  <TitlesOfParts>
    <vt:vector size="62" baseType="lpstr">
      <vt:lpstr>1_Blank Presentation</vt:lpstr>
      <vt:lpstr>Title &amp; Subtitle</vt:lpstr>
      <vt:lpstr>Title &amp; Bullets</vt:lpstr>
      <vt:lpstr>template</vt:lpstr>
      <vt:lpstr>Bitmap Image</vt:lpstr>
      <vt:lpstr>Microsoft Excel Chart</vt:lpstr>
      <vt:lpstr>     Blended Learning To Help Turn Around Struggling Schools   </vt:lpstr>
      <vt:lpstr>PowerPoint Presentation</vt:lpstr>
      <vt:lpstr>Adversity:  Challenges in America’s K-12 Education System</vt:lpstr>
      <vt:lpstr>Challenge 1. Rollercoaster Revenues…</vt:lpstr>
      <vt:lpstr>Lead to Education Cuts</vt:lpstr>
      <vt:lpstr>Challenge 2: Teacher Troubles</vt:lpstr>
      <vt:lpstr>The Right Teachers Where They are Needed Most</vt:lpstr>
      <vt:lpstr>PowerPoint Presentation</vt:lpstr>
      <vt:lpstr>PowerPoint Presentation</vt:lpstr>
      <vt:lpstr>PowerPoint Presentation</vt:lpstr>
      <vt:lpstr>The Economic Benefits of the Reducing Dropout Rate in  the Charlotte-Gastonia-Concord Metro Areas</vt:lpstr>
      <vt:lpstr>The Choice:</vt:lpstr>
      <vt:lpstr>Carpe Diem Collegiate High School</vt:lpstr>
      <vt:lpstr>CARPE DIEM COLLEGIATE HIGH SCHOOL  YUMA, ARIZONA</vt:lpstr>
      <vt:lpstr>PowerPoint Presentation</vt:lpstr>
      <vt:lpstr>PowerPoint Presentation</vt:lpstr>
      <vt:lpstr>Blended Learning</vt:lpstr>
      <vt:lpstr>Online Course Providers</vt:lpstr>
      <vt:lpstr>Goal 1: Raise cohort graduation</vt:lpstr>
      <vt:lpstr>Algebra I and English I</vt:lpstr>
      <vt:lpstr>Credit Recovery (CR)</vt:lpstr>
      <vt:lpstr>Goal 2: Increase access to classes for both acceleration and remediation</vt:lpstr>
      <vt:lpstr>CMS Enrollments</vt:lpstr>
      <vt:lpstr>Classes</vt:lpstr>
      <vt:lpstr>Goal 3: Increase college readiness/awareness and earn college credit while still in high school</vt:lpstr>
      <vt:lpstr>Classes</vt:lpstr>
      <vt:lpstr>Independence HS</vt:lpstr>
      <vt:lpstr>PowerPoint Presentation</vt:lpstr>
      <vt:lpstr>What CMS has learned</vt:lpstr>
      <vt:lpstr>e-Learning Academy,  a program of the Performance Learning Center</vt:lpstr>
      <vt:lpstr>Valley  High  School</vt:lpstr>
      <vt:lpstr>Valley’s Students</vt:lpstr>
      <vt:lpstr>The Valley Mindset</vt:lpstr>
      <vt:lpstr>Our instructional Approach</vt:lpstr>
      <vt:lpstr>To enable students to be successful </vt:lpstr>
      <vt:lpstr>PowerPoint Presentation</vt:lpstr>
      <vt:lpstr>PowerPoint Presentation</vt:lpstr>
      <vt:lpstr>PowerPoint Presentation</vt:lpstr>
      <vt:lpstr>PowerPoint Presentation</vt:lpstr>
      <vt:lpstr>PowerPoint Presentation</vt:lpstr>
      <vt:lpstr>PowerPoint Presentation</vt:lpstr>
      <vt:lpstr>Blended Learning Leads to:</vt:lpstr>
      <vt:lpstr>Advanced Academics</vt:lpstr>
      <vt:lpstr>ELA Trend Data</vt:lpstr>
      <vt:lpstr>AYP: ELA Achievement-82.3% NCLB Target</vt:lpstr>
      <vt:lpstr>AYP: Math Achievement-61.8% NCLB Target</vt:lpstr>
      <vt:lpstr>Decreasing Dropout Rate</vt:lpstr>
      <vt:lpstr>PowerPoint Presentation</vt:lpstr>
      <vt:lpstr>Valley  High  School</vt:lpstr>
      <vt:lpstr>PowerPoint Presentation</vt:lpstr>
      <vt:lpstr>Our District</vt:lpstr>
      <vt:lpstr>Our students</vt:lpstr>
      <vt:lpstr>Our Data</vt:lpstr>
      <vt:lpstr>Our intervention</vt:lpstr>
      <vt:lpstr>Our results</vt:lpstr>
      <vt:lpstr>PowerPoint Presentation</vt:lpstr>
    </vt:vector>
  </TitlesOfParts>
  <Company>AEE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lpinkus</dc:creator>
  <cp:lastModifiedBy>Terri Schwartzbeck</cp:lastModifiedBy>
  <cp:revision>918</cp:revision>
  <cp:lastPrinted>2011-11-04T17:21:24Z</cp:lastPrinted>
  <dcterms:created xsi:type="dcterms:W3CDTF">2008-02-06T23:11:52Z</dcterms:created>
  <dcterms:modified xsi:type="dcterms:W3CDTF">2011-11-14T15:51:56Z</dcterms:modified>
</cp:coreProperties>
</file>